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313" r:id="rId3"/>
    <p:sldId id="315" r:id="rId4"/>
    <p:sldId id="365" r:id="rId5"/>
    <p:sldId id="326" r:id="rId6"/>
    <p:sldId id="364" r:id="rId7"/>
    <p:sldId id="316" r:id="rId8"/>
    <p:sldId id="327" r:id="rId9"/>
    <p:sldId id="317" r:id="rId10"/>
    <p:sldId id="328" r:id="rId11"/>
    <p:sldId id="366" r:id="rId12"/>
    <p:sldId id="325" r:id="rId13"/>
    <p:sldId id="308" r:id="rId14"/>
    <p:sldId id="309" r:id="rId15"/>
    <p:sldId id="319" r:id="rId16"/>
    <p:sldId id="320" r:id="rId17"/>
    <p:sldId id="321" r:id="rId18"/>
    <p:sldId id="322" r:id="rId19"/>
    <p:sldId id="323" r:id="rId20"/>
    <p:sldId id="324" r:id="rId21"/>
    <p:sldId id="310"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5"/>
  </p:normalViewPr>
  <p:slideViewPr>
    <p:cSldViewPr snapToGrid="0" snapToObjects="1">
      <p:cViewPr varScale="1">
        <p:scale>
          <a:sx n="111" d="100"/>
          <a:sy n="111" d="100"/>
        </p:scale>
        <p:origin x="6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49940-76C1-6445-A7AE-B592162F3AB6}" type="datetimeFigureOut">
              <a:rPr lang="fr-FR" smtClean="0"/>
              <a:t>30/06/2023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13133-C8C1-4A4E-8224-AF222809FB64}" type="slidenum">
              <a:rPr lang="fr-FR" smtClean="0"/>
              <a:t>‹n°›</a:t>
            </a:fld>
            <a:endParaRPr lang="fr-FR"/>
          </a:p>
        </p:txBody>
      </p:sp>
    </p:spTree>
    <p:extLst>
      <p:ext uri="{BB962C8B-B14F-4D97-AF65-F5344CB8AC3E}">
        <p14:creationId xmlns:p14="http://schemas.microsoft.com/office/powerpoint/2010/main" val="1017685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A34ED6A-AC6B-4DC6-810F-B162B6A626F3}" type="slidenum">
              <a:rPr lang="fr-CA" smtClean="0"/>
              <a:t>15</a:t>
            </a:fld>
            <a:endParaRPr lang="fr-CA"/>
          </a:p>
        </p:txBody>
      </p:sp>
    </p:spTree>
    <p:extLst>
      <p:ext uri="{BB962C8B-B14F-4D97-AF65-F5344CB8AC3E}">
        <p14:creationId xmlns:p14="http://schemas.microsoft.com/office/powerpoint/2010/main" val="1722016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A34ED6A-AC6B-4DC6-810F-B162B6A626F3}" type="slidenum">
              <a:rPr lang="fr-CA" smtClean="0"/>
              <a:t>16</a:t>
            </a:fld>
            <a:endParaRPr lang="fr-CA"/>
          </a:p>
        </p:txBody>
      </p:sp>
    </p:spTree>
    <p:extLst>
      <p:ext uri="{BB962C8B-B14F-4D97-AF65-F5344CB8AC3E}">
        <p14:creationId xmlns:p14="http://schemas.microsoft.com/office/powerpoint/2010/main" val="186547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4294967295"/>
          </p:nvPr>
        </p:nvSpPr>
        <p:spPr bwMode="auto">
          <a:xfrm>
            <a:off x="4250335" y="9292906"/>
            <a:ext cx="3251454" cy="489451"/>
          </a:xfrm>
          <a:prstGeom prst="rect">
            <a:avLst/>
          </a:prstGeom>
          <a:noFill/>
          <a:ln>
            <a:miter lim="800000"/>
            <a:headEnd/>
            <a:tailEnd/>
          </a:ln>
        </p:spPr>
        <p:txBody>
          <a:bodyPr lIns="98724" tIns="49362" rIns="98724" bIns="49362"/>
          <a:lstStyle/>
          <a:p>
            <a:fld id="{29E208B0-3F7E-47C5-82DB-202742BD346B}" type="slidenum">
              <a:rPr lang="fr-FR">
                <a:latin typeface="Calibri" pitchFamily="34" charset="0"/>
              </a:rPr>
              <a:pPr/>
              <a:t>17</a:t>
            </a:fld>
            <a:endParaRPr lang="fr-FR">
              <a:latin typeface="Calibri" pitchFamily="34" charset="0"/>
            </a:endParaRPr>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a:p>
        </p:txBody>
      </p:sp>
    </p:spTree>
    <p:extLst>
      <p:ext uri="{BB962C8B-B14F-4D97-AF65-F5344CB8AC3E}">
        <p14:creationId xmlns:p14="http://schemas.microsoft.com/office/powerpoint/2010/main" val="3367950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A34ED6A-AC6B-4DC6-810F-B162B6A626F3}" type="slidenum">
              <a:rPr lang="fr-CA" smtClean="0"/>
              <a:t>18</a:t>
            </a:fld>
            <a:endParaRPr lang="fr-CA"/>
          </a:p>
        </p:txBody>
      </p:sp>
    </p:spTree>
    <p:extLst>
      <p:ext uri="{BB962C8B-B14F-4D97-AF65-F5344CB8AC3E}">
        <p14:creationId xmlns:p14="http://schemas.microsoft.com/office/powerpoint/2010/main" val="187115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A34ED6A-AC6B-4DC6-810F-B162B6A626F3}" type="slidenum">
              <a:rPr lang="fr-CA" smtClean="0"/>
              <a:t>19</a:t>
            </a:fld>
            <a:endParaRPr lang="fr-CA"/>
          </a:p>
        </p:txBody>
      </p:sp>
    </p:spTree>
    <p:extLst>
      <p:ext uri="{BB962C8B-B14F-4D97-AF65-F5344CB8AC3E}">
        <p14:creationId xmlns:p14="http://schemas.microsoft.com/office/powerpoint/2010/main" val="19961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2B76A6AC-34D1-1F40-B88E-6AD362B26CBC}" type="datetimeFigureOut">
              <a:rPr lang="fr-FR" smtClean="0"/>
              <a:t>30/06/2023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168857781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2B76A6AC-34D1-1F40-B88E-6AD362B26CBC}" type="datetimeFigureOut">
              <a:rPr lang="fr-FR" smtClean="0"/>
              <a:t>30/06/2023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344273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2B76A6AC-34D1-1F40-B88E-6AD362B26CBC}" type="datetimeFigureOut">
              <a:rPr lang="fr-FR" smtClean="0"/>
              <a:t>30/06/2023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1471145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Rectangle 1"/>
          <p:cNvSpPr/>
          <p:nvPr userDrawn="1"/>
        </p:nvSpPr>
        <p:spPr>
          <a:xfrm>
            <a:off x="1727201" y="0"/>
            <a:ext cx="10841567" cy="6858000"/>
          </a:xfrm>
          <a:prstGeom prst="rect">
            <a:avLst/>
          </a:prstGeom>
          <a:solidFill>
            <a:schemeClr val="bg1"/>
          </a:solidFill>
          <a:ln w="25400" cap="rnd" cmpd="sng"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fr-FR" sz="1800" dirty="0"/>
          </a:p>
        </p:txBody>
      </p:sp>
      <p:pic>
        <p:nvPicPr>
          <p:cNvPr id="3" name="Image 2"/>
          <p:cNvPicPr>
            <a:picLocks noChangeAspect="1" noChangeArrowheads="1"/>
          </p:cNvPicPr>
          <p:nvPr userDrawn="1"/>
        </p:nvPicPr>
        <p:blipFill>
          <a:blip r:embed="rId2" cstate="print"/>
          <a:srcRect r="74306"/>
          <a:stretch>
            <a:fillRect/>
          </a:stretch>
        </p:blipFill>
        <p:spPr bwMode="auto">
          <a:xfrm>
            <a:off x="203200" y="5867401"/>
            <a:ext cx="939800" cy="809625"/>
          </a:xfrm>
          <a:prstGeom prst="rect">
            <a:avLst/>
          </a:prstGeom>
          <a:noFill/>
          <a:ln w="9525">
            <a:noFill/>
            <a:miter lim="800000"/>
            <a:headEnd/>
            <a:tailEnd/>
          </a:ln>
        </p:spPr>
      </p:pic>
    </p:spTree>
    <p:extLst>
      <p:ext uri="{BB962C8B-B14F-4D97-AF65-F5344CB8AC3E}">
        <p14:creationId xmlns:p14="http://schemas.microsoft.com/office/powerpoint/2010/main" val="2257660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1_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a:p>
        </p:txBody>
      </p:sp>
      <p:sp>
        <p:nvSpPr>
          <p:cNvPr id="3" name="Text Placeholder 2"/>
          <p:cNvSpPr>
            <a:spLocks noGrp="1"/>
          </p:cNvSpPr>
          <p:nvPr>
            <p:ph type="body" idx="1"/>
          </p:nvPr>
        </p:nvSpPr>
        <p:spPr>
          <a:xfrm>
            <a:off x="1522810" y="1905000"/>
            <a:ext cx="441770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522810" y="2743201"/>
            <a:ext cx="441770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5" name="Text Placeholder 4"/>
          <p:cNvSpPr>
            <a:spLocks noGrp="1"/>
          </p:cNvSpPr>
          <p:nvPr>
            <p:ph type="body" sz="quarter" idx="3"/>
          </p:nvPr>
        </p:nvSpPr>
        <p:spPr>
          <a:xfrm>
            <a:off x="6248439" y="1905000"/>
            <a:ext cx="441770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248439" y="2743201"/>
            <a:ext cx="441770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7" name="Date Placeholder 6"/>
          <p:cNvSpPr>
            <a:spLocks noGrp="1"/>
          </p:cNvSpPr>
          <p:nvPr>
            <p:ph type="dt" sz="half" idx="10"/>
          </p:nvPr>
        </p:nvSpPr>
        <p:spPr/>
        <p:txBody>
          <a:bodyPr/>
          <a:lstStyle/>
          <a:p>
            <a:fld id="{52466975-C014-42E5-BFA6-B8D5FDD3B81F}" type="datetimeFigureOut">
              <a:rPr lang="fr-FR"/>
              <a:t>30/06/2023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693B167E-EA96-4147-81DE-549160052C22}" type="slidenum">
              <a:rPr/>
              <a:t>‹n°›</a:t>
            </a:fld>
            <a:endParaRPr/>
          </a:p>
        </p:txBody>
      </p:sp>
    </p:spTree>
    <p:extLst>
      <p:ext uri="{BB962C8B-B14F-4D97-AF65-F5344CB8AC3E}">
        <p14:creationId xmlns:p14="http://schemas.microsoft.com/office/powerpoint/2010/main" val="32034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2B76A6AC-34D1-1F40-B88E-6AD362B26CBC}" type="datetimeFigureOut">
              <a:rPr lang="fr-FR" smtClean="0"/>
              <a:t>30/06/2023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838819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2B76A6AC-34D1-1F40-B88E-6AD362B26CBC}" type="datetimeFigureOut">
              <a:rPr lang="fr-FR" smtClean="0"/>
              <a:t>30/06/2023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106434284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Modifier les styles du texte du masque
Deuxième niveau
Troisième niveau
Quatrième niveau
Cinquième niveau</a:t>
            </a:r>
            <a:endParaRPr lang="en-US" dirty="0"/>
          </a:p>
        </p:txBody>
      </p:sp>
      <p:sp>
        <p:nvSpPr>
          <p:cNvPr id="8" name="Date Placeholder 7"/>
          <p:cNvSpPr>
            <a:spLocks noGrp="1"/>
          </p:cNvSpPr>
          <p:nvPr>
            <p:ph type="dt" sz="half" idx="10"/>
          </p:nvPr>
        </p:nvSpPr>
        <p:spPr/>
        <p:txBody>
          <a:bodyPr/>
          <a:lstStyle/>
          <a:p>
            <a:fld id="{2B76A6AC-34D1-1F40-B88E-6AD362B26CBC}" type="datetimeFigureOut">
              <a:rPr lang="fr-FR" smtClean="0"/>
              <a:t>30/06/2023</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2295841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583436" y="3143250"/>
            <a:ext cx="4270248" cy="2596776"/>
          </a:xfrm>
        </p:spPr>
        <p:txBody>
          <a:body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Modifier les styles du texte du masque
Deuxième niveau
Troisième niveau
Quatrième niveau
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2B76A6AC-34D1-1F40-B88E-6AD362B26CBC}" type="datetimeFigureOut">
              <a:rPr lang="fr-FR" smtClean="0"/>
              <a:t>30/06/2023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F07F5F5-C489-3A40-873F-D8864E4BC982}"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52683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B76A6AC-34D1-1F40-B88E-6AD362B26CBC}" type="datetimeFigureOut">
              <a:rPr lang="fr-FR" smtClean="0"/>
              <a:t>30/06/2023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119699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6A6AC-34D1-1F40-B88E-6AD362B26CBC}" type="datetimeFigureOut">
              <a:rPr lang="fr-FR" smtClean="0"/>
              <a:t>30/06/2023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68112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9" name="Date Placeholder 8"/>
          <p:cNvSpPr>
            <a:spLocks noGrp="1"/>
          </p:cNvSpPr>
          <p:nvPr>
            <p:ph type="dt" sz="half" idx="10"/>
          </p:nvPr>
        </p:nvSpPr>
        <p:spPr/>
        <p:txBody>
          <a:bodyPr/>
          <a:lstStyle/>
          <a:p>
            <a:fld id="{2B76A6AC-34D1-1F40-B88E-6AD362B26CBC}" type="datetimeFigureOut">
              <a:rPr lang="fr-FR" smtClean="0"/>
              <a:t>30/06/2023</a:t>
            </a:fld>
            <a:endParaRPr lang="fr-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1" name="Slide Number Placeholder 10"/>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405075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B76A6AC-34D1-1F40-B88E-6AD362B26CBC}" type="datetimeFigureOut">
              <a:rPr lang="fr-FR" smtClean="0"/>
              <a:t>30/06/2023</a:t>
            </a:fld>
            <a:endParaRPr lang="fr-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0" name="Slide Number Placeholder 9"/>
          <p:cNvSpPr>
            <a:spLocks noGrp="1"/>
          </p:cNvSpPr>
          <p:nvPr>
            <p:ph type="sldNum" sz="quarter" idx="12"/>
          </p:nvPr>
        </p:nvSpPr>
        <p:spPr/>
        <p:txBody>
          <a:bodyPr/>
          <a:lstStyle/>
          <a:p>
            <a:fld id="{AF07F5F5-C489-3A40-873F-D8864E4BC982}" type="slidenum">
              <a:rPr lang="fr-FR" smtClean="0"/>
              <a:t>‹n°›</a:t>
            </a:fld>
            <a:endParaRPr lang="fr-FR"/>
          </a:p>
        </p:txBody>
      </p:sp>
    </p:spTree>
    <p:extLst>
      <p:ext uri="{BB962C8B-B14F-4D97-AF65-F5344CB8AC3E}">
        <p14:creationId xmlns:p14="http://schemas.microsoft.com/office/powerpoint/2010/main" val="370594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B76A6AC-34D1-1F40-B88E-6AD362B26CBC}" type="datetimeFigureOut">
              <a:rPr lang="fr-FR" smtClean="0"/>
              <a:t>30/06/2023</a:t>
            </a:fld>
            <a:endParaRPr lang="fr-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F07F5F5-C489-3A40-873F-D8864E4BC982}" type="slidenum">
              <a:rPr lang="fr-FR" smtClean="0"/>
              <a:t>‹n°›</a:t>
            </a:fld>
            <a:endParaRPr lang="fr-FR"/>
          </a:p>
        </p:txBody>
      </p:sp>
    </p:spTree>
    <p:extLst>
      <p:ext uri="{BB962C8B-B14F-4D97-AF65-F5344CB8AC3E}">
        <p14:creationId xmlns:p14="http://schemas.microsoft.com/office/powerpoint/2010/main" val="796153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hyperlink" Target="http://www.phmovement.org/fr/node/2594" TargetMode="Externa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0C5602-16CF-314A-9A25-8BA8EA7CE30F}"/>
              </a:ext>
            </a:extLst>
          </p:cNvPr>
          <p:cNvSpPr>
            <a:spLocks noGrp="1"/>
          </p:cNvSpPr>
          <p:nvPr>
            <p:ph type="ctrTitle"/>
          </p:nvPr>
        </p:nvSpPr>
        <p:spPr>
          <a:xfrm>
            <a:off x="1560241" y="870178"/>
            <a:ext cx="9071517" cy="2140651"/>
          </a:xfrm>
        </p:spPr>
        <p:txBody>
          <a:bodyPr>
            <a:normAutofit fontScale="90000"/>
          </a:bodyPr>
          <a:lstStyle/>
          <a:p>
            <a:r>
              <a:rPr lang="fr-FR" dirty="0"/>
              <a:t>Le cadre conceptuel (ou modèle) </a:t>
            </a:r>
            <a:r>
              <a:rPr lang="fr-FR" dirty="0" err="1"/>
              <a:t>Pathway</a:t>
            </a:r>
            <a:r>
              <a:rPr lang="fr-FR" dirty="0"/>
              <a:t> de la Commission des déterminants sociaux de l’OMS (CDSS)</a:t>
            </a:r>
          </a:p>
        </p:txBody>
      </p:sp>
      <p:sp>
        <p:nvSpPr>
          <p:cNvPr id="3" name="Sous-titre 2">
            <a:extLst>
              <a:ext uri="{FF2B5EF4-FFF2-40B4-BE49-F238E27FC236}">
                <a16:creationId xmlns:a16="http://schemas.microsoft.com/office/drawing/2014/main" id="{BBE80751-0A8D-8443-ABEF-C0B50ACF314B}"/>
              </a:ext>
            </a:extLst>
          </p:cNvPr>
          <p:cNvSpPr>
            <a:spLocks noGrp="1"/>
          </p:cNvSpPr>
          <p:nvPr>
            <p:ph type="subTitle" idx="1"/>
          </p:nvPr>
        </p:nvSpPr>
        <p:spPr>
          <a:xfrm>
            <a:off x="2207941" y="3836020"/>
            <a:ext cx="7288865" cy="1756418"/>
          </a:xfrm>
        </p:spPr>
        <p:txBody>
          <a:bodyPr>
            <a:normAutofit/>
          </a:bodyPr>
          <a:lstStyle/>
          <a:p>
            <a:pPr algn="r"/>
            <a:r>
              <a:rPr lang="fr-CA" b="1" dirty="0"/>
              <a:t>SVS 2525  </a:t>
            </a:r>
          </a:p>
          <a:p>
            <a:pPr algn="r"/>
            <a:r>
              <a:rPr lang="fr-CA" b="1" dirty="0"/>
              <a:t>Marguerite Soulière, Ph D </a:t>
            </a:r>
          </a:p>
          <a:p>
            <a:pPr algn="r"/>
            <a:r>
              <a:rPr lang="fr-CA" b="1" dirty="0"/>
              <a:t>Professeure agrégée</a:t>
            </a:r>
          </a:p>
          <a:p>
            <a:pPr algn="r"/>
            <a:r>
              <a:rPr lang="fr-CA" b="1" dirty="0"/>
              <a:t>École de service social, Université d’Ottawa</a:t>
            </a:r>
          </a:p>
        </p:txBody>
      </p:sp>
    </p:spTree>
    <p:extLst>
      <p:ext uri="{BB962C8B-B14F-4D97-AF65-F5344CB8AC3E}">
        <p14:creationId xmlns:p14="http://schemas.microsoft.com/office/powerpoint/2010/main" val="3820328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1B367-B8E2-9241-A82D-9593EC82AF1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22154B0-2D83-9442-A242-35D6F2D37AE8}"/>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AA5FF423-E590-7A47-8246-8865C76C7F8A}"/>
              </a:ext>
            </a:extLst>
          </p:cNvPr>
          <p:cNvPicPr>
            <a:picLocks noChangeAspect="1"/>
          </p:cNvPicPr>
          <p:nvPr/>
        </p:nvPicPr>
        <p:blipFill>
          <a:blip r:embed="rId2"/>
          <a:stretch>
            <a:fillRect/>
          </a:stretch>
        </p:blipFill>
        <p:spPr>
          <a:xfrm>
            <a:off x="952500" y="158750"/>
            <a:ext cx="10287000" cy="6540500"/>
          </a:xfrm>
          <a:prstGeom prst="rect">
            <a:avLst/>
          </a:prstGeom>
        </p:spPr>
      </p:pic>
    </p:spTree>
    <p:extLst>
      <p:ext uri="{BB962C8B-B14F-4D97-AF65-F5344CB8AC3E}">
        <p14:creationId xmlns:p14="http://schemas.microsoft.com/office/powerpoint/2010/main" val="1750347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ZoneTexte 156"/>
          <p:cNvSpPr txBox="1"/>
          <p:nvPr/>
        </p:nvSpPr>
        <p:spPr>
          <a:xfrm>
            <a:off x="3657600" y="152401"/>
            <a:ext cx="7010400" cy="854075"/>
          </a:xfrm>
          <a:prstGeom prst="rect">
            <a:avLst/>
          </a:prstGeom>
          <a:noFill/>
        </p:spPr>
        <p:txBody>
          <a:bodyPr>
            <a:spAutoFit/>
          </a:bodyPr>
          <a:lstStyle/>
          <a:p>
            <a:pPr>
              <a:lnSpc>
                <a:spcPts val="3000"/>
              </a:lnSpc>
              <a:spcBef>
                <a:spcPts val="600"/>
              </a:spcBef>
              <a:buClr>
                <a:schemeClr val="accent1"/>
              </a:buClr>
              <a:buSzPct val="80000"/>
              <a:defRPr/>
            </a:pPr>
            <a:r>
              <a:rPr lang="fr-CA" sz="2400" b="1">
                <a:solidFill>
                  <a:srgbClr val="83944D"/>
                </a:solidFill>
                <a:effectLst>
                  <a:outerShdw blurRad="38100" dist="38100" dir="2700000" algn="tl">
                    <a:srgbClr val="000000"/>
                  </a:outerShdw>
                </a:effectLst>
              </a:rPr>
              <a:t>LE MODÈLE PATHWAY DE LA CDSS DE L’OMS (2011)</a:t>
            </a:r>
          </a:p>
        </p:txBody>
      </p:sp>
      <p:pic>
        <p:nvPicPr>
          <p:cNvPr id="40962" name="Image 159" descr="scdh.png"/>
          <p:cNvPicPr>
            <a:picLocks noChangeAspect="1"/>
          </p:cNvPicPr>
          <p:nvPr/>
        </p:nvPicPr>
        <p:blipFill>
          <a:blip r:embed="rId2" cstate="print"/>
          <a:srcRect/>
          <a:stretch>
            <a:fillRect/>
          </a:stretch>
        </p:blipFill>
        <p:spPr bwMode="auto">
          <a:xfrm>
            <a:off x="2341564" y="2058988"/>
            <a:ext cx="8250237" cy="4722812"/>
          </a:xfrm>
          <a:prstGeom prst="rect">
            <a:avLst/>
          </a:prstGeom>
          <a:noFill/>
          <a:ln w="9525">
            <a:noFill/>
            <a:miter lim="800000"/>
            <a:headEnd/>
            <a:tailEnd/>
          </a:ln>
        </p:spPr>
      </p:pic>
      <p:sp>
        <p:nvSpPr>
          <p:cNvPr id="40963" name="ZoneTexte 4"/>
          <p:cNvSpPr txBox="1">
            <a:spLocks noChangeArrowheads="1"/>
          </p:cNvSpPr>
          <p:nvPr/>
        </p:nvSpPr>
        <p:spPr bwMode="auto">
          <a:xfrm>
            <a:off x="2979738" y="1600200"/>
            <a:ext cx="7535862" cy="304800"/>
          </a:xfrm>
          <a:prstGeom prst="rect">
            <a:avLst/>
          </a:prstGeom>
          <a:noFill/>
          <a:ln w="9525">
            <a:noFill/>
            <a:miter lim="800000"/>
            <a:headEnd/>
            <a:tailEnd/>
          </a:ln>
        </p:spPr>
        <p:txBody>
          <a:bodyPr>
            <a:spAutoFit/>
          </a:bodyPr>
          <a:lstStyle/>
          <a:p>
            <a:r>
              <a:rPr lang="fr-CA" sz="1400" b="1">
                <a:solidFill>
                  <a:srgbClr val="576233"/>
                </a:solidFill>
              </a:rPr>
              <a:t>Figure 1 – Version finale de la structure conceptuelle du SCDH</a:t>
            </a:r>
          </a:p>
        </p:txBody>
      </p:sp>
    </p:spTree>
    <p:extLst>
      <p:ext uri="{BB962C8B-B14F-4D97-AF65-F5344CB8AC3E}">
        <p14:creationId xmlns:p14="http://schemas.microsoft.com/office/powerpoint/2010/main" val="2676053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F422A-1D7C-E348-914B-A856CD74CB9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D5518C5-1CC9-2441-A975-19C5DC3DC998}"/>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14BC6C61-0EEA-1E4C-AC92-4DF7132979B3}"/>
              </a:ext>
            </a:extLst>
          </p:cNvPr>
          <p:cNvPicPr>
            <a:picLocks noChangeAspect="1"/>
          </p:cNvPicPr>
          <p:nvPr/>
        </p:nvPicPr>
        <p:blipFill>
          <a:blip r:embed="rId2"/>
          <a:stretch>
            <a:fillRect/>
          </a:stretch>
        </p:blipFill>
        <p:spPr>
          <a:xfrm>
            <a:off x="0" y="191911"/>
            <a:ext cx="11350305" cy="6858000"/>
          </a:xfrm>
          <a:prstGeom prst="rect">
            <a:avLst/>
          </a:prstGeom>
        </p:spPr>
      </p:pic>
    </p:spTree>
    <p:extLst>
      <p:ext uri="{BB962C8B-B14F-4D97-AF65-F5344CB8AC3E}">
        <p14:creationId xmlns:p14="http://schemas.microsoft.com/office/powerpoint/2010/main" val="2752006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0879" y="2319454"/>
            <a:ext cx="9420922" cy="1713210"/>
          </a:xfrm>
        </p:spPr>
        <p:txBody>
          <a:bodyPr>
            <a:normAutofit/>
          </a:bodyPr>
          <a:lstStyle/>
          <a:p>
            <a:r>
              <a:rPr lang="fr-CA" sz="2800" dirty="0"/>
              <a:t>Agir pour lutter contre la distribution inéquitable des déterminants sociaux de la santé </a:t>
            </a:r>
            <a:endParaRPr lang="es-MX" sz="2800" dirty="0"/>
          </a:p>
        </p:txBody>
      </p:sp>
      <p:sp>
        <p:nvSpPr>
          <p:cNvPr id="4" name="Espace réservé du texte 3">
            <a:extLst>
              <a:ext uri="{FF2B5EF4-FFF2-40B4-BE49-F238E27FC236}">
                <a16:creationId xmlns:a16="http://schemas.microsoft.com/office/drawing/2014/main" id="{98C23376-65D4-6F4E-85F7-8D7FAA85AE4F}"/>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99671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p:cNvSpPr txBox="1">
            <a:spLocks/>
          </p:cNvSpPr>
          <p:nvPr/>
        </p:nvSpPr>
        <p:spPr>
          <a:xfrm>
            <a:off x="2388694" y="251909"/>
            <a:ext cx="7665628" cy="791957"/>
          </a:xfrm>
          <a:prstGeom prst="rect">
            <a:avLst/>
          </a:prstGeom>
        </p:spPr>
        <p:txBody>
          <a:bodyPr/>
          <a:lstStyle/>
          <a:p>
            <a:pPr marL="990303" indent="-990303" algn="ctr">
              <a:lnSpc>
                <a:spcPct val="110000"/>
              </a:lnSpc>
              <a:buClr>
                <a:schemeClr val="accent1"/>
              </a:buClr>
              <a:buSzPct val="80000"/>
              <a:defRPr/>
            </a:pPr>
            <a:r>
              <a:rPr lang="fr-CA" sz="1600" b="1" dirty="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Approche de lutte contre la distribution inéquitable des déterminants sociaux de la santé </a:t>
            </a:r>
          </a:p>
        </p:txBody>
      </p:sp>
      <p:pic>
        <p:nvPicPr>
          <p:cNvPr id="48130" name="Image 30" descr="approche de lutte.png"/>
          <p:cNvPicPr>
            <a:picLocks noChangeAspect="1"/>
          </p:cNvPicPr>
          <p:nvPr/>
        </p:nvPicPr>
        <p:blipFill>
          <a:blip r:embed="rId2" cstate="print"/>
          <a:srcRect/>
          <a:stretch>
            <a:fillRect/>
          </a:stretch>
        </p:blipFill>
        <p:spPr bwMode="auto">
          <a:xfrm>
            <a:off x="1765920" y="944001"/>
            <a:ext cx="7998916" cy="5913106"/>
          </a:xfrm>
          <a:prstGeom prst="rect">
            <a:avLst/>
          </a:prstGeom>
          <a:noFill/>
          <a:ln w="9525">
            <a:noFill/>
            <a:miter lim="800000"/>
            <a:headEnd/>
            <a:tailEnd/>
          </a:ln>
        </p:spPr>
      </p:pic>
    </p:spTree>
    <p:extLst>
      <p:ext uri="{BB962C8B-B14F-4D97-AF65-F5344CB8AC3E}">
        <p14:creationId xmlns:p14="http://schemas.microsoft.com/office/powerpoint/2010/main" val="3529758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u contenu 2"/>
          <p:cNvSpPr txBox="1">
            <a:spLocks/>
          </p:cNvSpPr>
          <p:nvPr/>
        </p:nvSpPr>
        <p:spPr bwMode="auto">
          <a:xfrm>
            <a:off x="2277851" y="2706451"/>
            <a:ext cx="7660677" cy="3721001"/>
          </a:xfrm>
          <a:prstGeom prst="rect">
            <a:avLst/>
          </a:prstGeom>
          <a:noFill/>
          <a:ln w="9525">
            <a:noFill/>
            <a:miter lim="800000"/>
            <a:headEnd/>
            <a:tailEnd/>
          </a:ln>
        </p:spPr>
        <p:txBody>
          <a:bodyPr/>
          <a:lstStyle/>
          <a:p>
            <a:pPr lvl="1" indent="-342797">
              <a:lnSpc>
                <a:spcPct val="110000"/>
              </a:lnSpc>
              <a:spcAft>
                <a:spcPts val="450"/>
              </a:spcAft>
              <a:buClr>
                <a:srgbClr val="B95B22"/>
              </a:buClr>
              <a:buSzPct val="100000"/>
              <a:buFont typeface="Wingdings 2" pitchFamily="18" charset="2"/>
              <a:buChar char=""/>
            </a:pPr>
            <a:r>
              <a:rPr lang="fr-CA" sz="1799" dirty="0"/>
              <a:t>La leçon la plus importante du cadre conceptuel Pathway proposé par la CDSS est que pour réduire les ISS, il </a:t>
            </a:r>
            <a:r>
              <a:rPr lang="fr-CA" sz="1799" b="1" dirty="0"/>
              <a:t>ne faut pas se restreindre à l’action sur les déterminants intermédiaires de la santé</a:t>
            </a:r>
            <a:r>
              <a:rPr lang="fr-CA" sz="1799" dirty="0"/>
              <a:t>, mais inclure des </a:t>
            </a:r>
            <a:r>
              <a:rPr lang="fr-CA" sz="1799" b="1" dirty="0"/>
              <a:t>politiques</a:t>
            </a:r>
            <a:r>
              <a:rPr lang="fr-CA" sz="1799" dirty="0"/>
              <a:t> qui s’adresseront aux mécanismes sociaux </a:t>
            </a:r>
            <a:r>
              <a:rPr lang="fr-CA" sz="1799" b="1" dirty="0"/>
              <a:t>qui produisent systématiquement </a:t>
            </a:r>
            <a:r>
              <a:rPr lang="fr-CA" sz="1799" dirty="0"/>
              <a:t>une </a:t>
            </a:r>
            <a:r>
              <a:rPr lang="fr-CA" sz="1799" b="1" dirty="0"/>
              <a:t>distribution inéquitable </a:t>
            </a:r>
            <a:r>
              <a:rPr lang="fr-CA" sz="1799" dirty="0"/>
              <a:t>des </a:t>
            </a:r>
            <a:r>
              <a:rPr lang="fr-CA" sz="1799" b="1" dirty="0"/>
              <a:t>déterminants de la santé </a:t>
            </a:r>
            <a:r>
              <a:rPr lang="fr-CA" sz="1799" dirty="0"/>
              <a:t>dans une population. </a:t>
            </a:r>
          </a:p>
          <a:p>
            <a:pPr lvl="1" indent="-342797">
              <a:lnSpc>
                <a:spcPct val="110000"/>
              </a:lnSpc>
              <a:spcAft>
                <a:spcPts val="450"/>
              </a:spcAft>
              <a:buClr>
                <a:srgbClr val="B95B22"/>
              </a:buClr>
              <a:buSzPct val="100000"/>
              <a:buFont typeface="Wingdings 2" pitchFamily="18" charset="2"/>
              <a:buChar char=""/>
            </a:pPr>
            <a:endParaRPr lang="fr-CA" sz="1799" dirty="0"/>
          </a:p>
          <a:p>
            <a:pPr lvl="1" indent="-342797">
              <a:lnSpc>
                <a:spcPct val="110000"/>
              </a:lnSpc>
              <a:spcAft>
                <a:spcPts val="450"/>
              </a:spcAft>
              <a:buClr>
                <a:srgbClr val="B95B22"/>
              </a:buClr>
              <a:buSzPct val="100000"/>
              <a:buFont typeface="Wingdings 2" pitchFamily="18" charset="2"/>
              <a:buChar char=""/>
            </a:pPr>
            <a:r>
              <a:rPr lang="fr-CA" sz="1799" dirty="0"/>
              <a:t>Afin de développer des stratégies </a:t>
            </a:r>
            <a:r>
              <a:rPr lang="fr-CA" sz="1799" b="1" dirty="0"/>
              <a:t>visant autant les déterminants structurels qu’intermédiaires</a:t>
            </a:r>
            <a:r>
              <a:rPr lang="fr-CA" sz="1799" dirty="0"/>
              <a:t>, les stratégies doivent être </a:t>
            </a:r>
            <a:r>
              <a:rPr lang="fr-CA" sz="1799" b="1" dirty="0"/>
              <a:t>adaptées aux contextes locaux</a:t>
            </a:r>
          </a:p>
        </p:txBody>
      </p:sp>
      <p:sp>
        <p:nvSpPr>
          <p:cNvPr id="3" name="Rectangle 2"/>
          <p:cNvSpPr txBox="1">
            <a:spLocks noChangeArrowheads="1"/>
          </p:cNvSpPr>
          <p:nvPr>
            <p:custDataLst>
              <p:tags r:id="rId1"/>
            </p:custDataLst>
          </p:nvPr>
        </p:nvSpPr>
        <p:spPr bwMode="auto">
          <a:xfrm>
            <a:off x="3720133" y="944813"/>
            <a:ext cx="5290951" cy="922494"/>
          </a:xfrm>
          <a:prstGeom prst="rect">
            <a:avLst/>
          </a:prstGeom>
          <a:noFill/>
          <a:ln w="9525">
            <a:noFill/>
            <a:miter lim="800000"/>
            <a:headEnd/>
            <a:tailEnd/>
          </a:ln>
        </p:spPr>
        <p:txBody>
          <a:bodyPr anchor="ctr"/>
          <a:lstStyle/>
          <a:p>
            <a:pPr>
              <a:defRPr/>
            </a:pPr>
            <a:r>
              <a:rPr lang="fr-CA" sz="2399" b="1" dirty="0">
                <a:solidFill>
                  <a:schemeClr val="tx2">
                    <a:lumMod val="75000"/>
                  </a:schemeClr>
                </a:solidFill>
                <a:effectLst>
                  <a:outerShdw blurRad="38100" dist="38100" dir="2700000" algn="tl">
                    <a:srgbClr val="000000">
                      <a:alpha val="43137"/>
                    </a:srgbClr>
                  </a:outerShdw>
                </a:effectLst>
                <a:latin typeface="+mj-lt"/>
                <a:ea typeface="+mj-ea"/>
                <a:cs typeface="+mj-cs"/>
              </a:rPr>
              <a:t>Pistes d’action prioritaires pour agir sur les ISS</a:t>
            </a:r>
            <a:endParaRPr lang="fr-CA" sz="2399" b="1" kern="0" dirty="0">
              <a:solidFill>
                <a:schemeClr val="tx2">
                  <a:lumMod val="75000"/>
                </a:schemeClr>
              </a:solidFill>
              <a:effectLst>
                <a:outerShdw blurRad="38100" dist="38100" dir="2700000" algn="tl">
                  <a:srgbClr val="000000">
                    <a:alpha val="43137"/>
                  </a:srgbClr>
                </a:outerShdw>
              </a:effectLst>
              <a:latin typeface="+mj-lt"/>
              <a:ea typeface="+mj-ea"/>
              <a:cs typeface="+mj-cs"/>
            </a:endParaRPr>
          </a:p>
        </p:txBody>
      </p:sp>
      <p:sp>
        <p:nvSpPr>
          <p:cNvPr id="4" name="ZoneTexte 3"/>
          <p:cNvSpPr txBox="1"/>
          <p:nvPr/>
        </p:nvSpPr>
        <p:spPr>
          <a:xfrm>
            <a:off x="3666570" y="2079184"/>
            <a:ext cx="3185283" cy="415390"/>
          </a:xfrm>
          <a:prstGeom prst="rect">
            <a:avLst/>
          </a:prstGeom>
          <a:noFill/>
        </p:spPr>
        <p:txBody>
          <a:bodyPr>
            <a:spAutoFit/>
          </a:bodyPr>
          <a:lstStyle/>
          <a:p>
            <a:pPr>
              <a:defRPr/>
            </a:pPr>
            <a:r>
              <a:rPr lang="fr-CA" sz="2099" b="1" dirty="0">
                <a:solidFill>
                  <a:schemeClr val="accent2">
                    <a:lumMod val="75000"/>
                  </a:schemeClr>
                </a:solidFill>
                <a:effectLst>
                  <a:outerShdw blurRad="38100" dist="38100" dir="2700000" algn="tl">
                    <a:srgbClr val="000000">
                      <a:alpha val="43137"/>
                    </a:srgbClr>
                  </a:outerShdw>
                </a:effectLst>
              </a:rPr>
              <a:t>1) Agir sur le contexte</a:t>
            </a:r>
            <a:endParaRPr lang="fr-CA" sz="2099" dirty="0">
              <a:solidFill>
                <a:schemeClr val="accent2">
                  <a:lumMod val="75000"/>
                </a:schemeClr>
              </a:solidFill>
              <a:effectLst>
                <a:outerShdw blurRad="38100" dist="38100" dir="2700000" algn="tl">
                  <a:srgbClr val="000000">
                    <a:alpha val="43137"/>
                  </a:srgbClr>
                </a:outerShdw>
              </a:effectLst>
            </a:endParaRPr>
          </a:p>
        </p:txBody>
      </p:sp>
      <p:pic>
        <p:nvPicPr>
          <p:cNvPr id="5" name="Image 4" descr="réseau.jpg"/>
          <p:cNvPicPr>
            <a:picLocks noChangeAspect="1"/>
          </p:cNvPicPr>
          <p:nvPr/>
        </p:nvPicPr>
        <p:blipFill>
          <a:blip r:embed="rId4" cstate="print">
            <a:duotone>
              <a:schemeClr val="accent2">
                <a:shade val="45000"/>
                <a:satMod val="135000"/>
              </a:schemeClr>
              <a:prstClr val="white"/>
            </a:duotone>
          </a:blip>
          <a:stretch>
            <a:fillRect/>
          </a:stretch>
        </p:blipFill>
        <p:spPr>
          <a:xfrm>
            <a:off x="8439450" y="857921"/>
            <a:ext cx="1084659" cy="1079839"/>
          </a:xfrm>
          <a:prstGeom prst="rect">
            <a:avLst/>
          </a:prstGeom>
          <a:ln>
            <a:noFill/>
          </a:ln>
          <a:effectLst>
            <a:softEdge rad="112500"/>
          </a:effectLst>
        </p:spPr>
      </p:pic>
    </p:spTree>
    <p:extLst>
      <p:ext uri="{BB962C8B-B14F-4D97-AF65-F5344CB8AC3E}">
        <p14:creationId xmlns:p14="http://schemas.microsoft.com/office/powerpoint/2010/main" val="2159368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bwMode="auto">
          <a:xfrm>
            <a:off x="1875621" y="235164"/>
            <a:ext cx="7106159" cy="606759"/>
          </a:xfrm>
          <a:prstGeom prst="rect">
            <a:avLst/>
          </a:prstGeom>
          <a:noFill/>
          <a:ln w="9525">
            <a:noFill/>
            <a:miter lim="800000"/>
            <a:headEnd/>
            <a:tailEnd/>
          </a:ln>
        </p:spPr>
        <p:txBody>
          <a:bodyPr anchor="ctr"/>
          <a:lstStyle/>
          <a:p>
            <a:pPr>
              <a:defRPr/>
            </a:pPr>
            <a:r>
              <a:rPr lang="fr-CA" sz="2399" b="1" dirty="0">
                <a:solidFill>
                  <a:schemeClr val="tx2">
                    <a:lumMod val="75000"/>
                  </a:schemeClr>
                </a:solidFill>
                <a:effectLst>
                  <a:outerShdw blurRad="38100" dist="38100" dir="2700000" algn="tl">
                    <a:srgbClr val="000000">
                      <a:alpha val="43137"/>
                    </a:srgbClr>
                  </a:outerShdw>
                </a:effectLst>
                <a:latin typeface="+mj-lt"/>
                <a:ea typeface="+mj-ea"/>
                <a:cs typeface="+mj-cs"/>
              </a:rPr>
              <a:t>Pistes d’action prioritaires pour agir sur les ISS</a:t>
            </a:r>
            <a:endParaRPr lang="fr-CA" sz="2399" b="1" kern="0" dirty="0">
              <a:solidFill>
                <a:schemeClr val="tx2">
                  <a:lumMod val="75000"/>
                </a:schemeClr>
              </a:solidFill>
              <a:effectLst>
                <a:outerShdw blurRad="38100" dist="38100" dir="2700000" algn="tl">
                  <a:srgbClr val="000000">
                    <a:alpha val="43137"/>
                  </a:srgbClr>
                </a:outerShdw>
              </a:effectLst>
              <a:latin typeface="+mj-lt"/>
              <a:ea typeface="+mj-ea"/>
              <a:cs typeface="+mj-cs"/>
            </a:endParaRPr>
          </a:p>
        </p:txBody>
      </p:sp>
      <p:pic>
        <p:nvPicPr>
          <p:cNvPr id="3" name="Image 2" descr="réseau.jpg"/>
          <p:cNvPicPr>
            <a:picLocks noChangeAspect="1"/>
          </p:cNvPicPr>
          <p:nvPr/>
        </p:nvPicPr>
        <p:blipFill>
          <a:blip r:embed="rId4" cstate="print">
            <a:duotone>
              <a:schemeClr val="accent2">
                <a:shade val="45000"/>
                <a:satMod val="135000"/>
              </a:schemeClr>
              <a:prstClr val="white"/>
            </a:duotone>
          </a:blip>
          <a:stretch>
            <a:fillRect/>
          </a:stretch>
        </p:blipFill>
        <p:spPr>
          <a:xfrm>
            <a:off x="9770710" y="235164"/>
            <a:ext cx="1084659" cy="1079839"/>
          </a:xfrm>
          <a:prstGeom prst="rect">
            <a:avLst/>
          </a:prstGeom>
          <a:ln>
            <a:noFill/>
          </a:ln>
          <a:effectLst>
            <a:softEdge rad="112500"/>
          </a:effectLst>
        </p:spPr>
      </p:pic>
      <p:sp>
        <p:nvSpPr>
          <p:cNvPr id="4" name="Titre 1"/>
          <p:cNvSpPr txBox="1">
            <a:spLocks/>
          </p:cNvSpPr>
          <p:nvPr/>
        </p:nvSpPr>
        <p:spPr>
          <a:xfrm>
            <a:off x="2438426" y="841922"/>
            <a:ext cx="5669470" cy="583254"/>
          </a:xfrm>
          <a:prstGeom prst="rect">
            <a:avLst/>
          </a:prstGeom>
        </p:spPr>
        <p:txBody>
          <a:bodyPr/>
          <a:lstStyle/>
          <a:p>
            <a:pPr>
              <a:lnSpc>
                <a:spcPct val="110000"/>
              </a:lnSpc>
              <a:spcBef>
                <a:spcPts val="450"/>
              </a:spcBef>
              <a:defRPr/>
            </a:pPr>
            <a:r>
              <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t>2) Action en partenariat et intersectorialité</a:t>
            </a:r>
          </a:p>
        </p:txBody>
      </p:sp>
      <p:sp>
        <p:nvSpPr>
          <p:cNvPr id="57348" name="Espace réservé du contenu 2"/>
          <p:cNvSpPr txBox="1">
            <a:spLocks/>
          </p:cNvSpPr>
          <p:nvPr/>
        </p:nvSpPr>
        <p:spPr bwMode="auto">
          <a:xfrm>
            <a:off x="1631504" y="1474556"/>
            <a:ext cx="9131048" cy="5908959"/>
          </a:xfrm>
          <a:prstGeom prst="rect">
            <a:avLst/>
          </a:prstGeom>
          <a:noFill/>
          <a:ln w="9525">
            <a:noFill/>
            <a:miter lim="800000"/>
            <a:headEnd/>
            <a:tailEnd/>
          </a:ln>
        </p:spPr>
        <p:txBody>
          <a:bodyPr/>
          <a:lstStyle/>
          <a:p>
            <a:pPr marL="273762" indent="-211867">
              <a:lnSpc>
                <a:spcPct val="130000"/>
              </a:lnSpc>
              <a:spcBef>
                <a:spcPts val="450"/>
              </a:spcBef>
              <a:buClr>
                <a:srgbClr val="B95B22"/>
              </a:buClr>
              <a:buSzPct val="80000"/>
              <a:buFont typeface="Wingdings 2" pitchFamily="18" charset="2"/>
              <a:buChar char=""/>
            </a:pPr>
            <a:r>
              <a:rPr lang="fr-CA" sz="1799" dirty="0"/>
              <a:t>Il est primordial. (</a:t>
            </a:r>
            <a:r>
              <a:rPr lang="fr-CA" sz="1799" dirty="0" err="1"/>
              <a:t>Koh</a:t>
            </a:r>
            <a:r>
              <a:rPr lang="fr-CA" sz="1799" dirty="0"/>
              <a:t>, 2010)</a:t>
            </a:r>
            <a:r>
              <a:rPr lang="fr-CA" sz="1799" b="1" dirty="0"/>
              <a:t> d’impliquer des secteurs liés aux milieux de vie et aux différentes conditions quotidiennes dans lesquelles les gens vivent, travaillent, grandissent</a:t>
            </a:r>
            <a:endParaRPr lang="fr-CA" sz="1799" dirty="0"/>
          </a:p>
          <a:p>
            <a:pPr marL="273762" indent="-211867">
              <a:lnSpc>
                <a:spcPct val="130000"/>
              </a:lnSpc>
              <a:spcBef>
                <a:spcPts val="450"/>
              </a:spcBef>
              <a:buClr>
                <a:srgbClr val="B95B22"/>
              </a:buClr>
              <a:buSzPct val="80000"/>
              <a:buFont typeface="Wingdings 2" pitchFamily="18" charset="2"/>
              <a:buChar char=""/>
            </a:pPr>
            <a:r>
              <a:rPr lang="fr-CA" sz="1799" dirty="0"/>
              <a:t>Partenariats avec :</a:t>
            </a:r>
          </a:p>
          <a:p>
            <a:pPr marL="479678" lvl="1" indent="-177351">
              <a:lnSpc>
                <a:spcPct val="130000"/>
              </a:lnSpc>
              <a:spcBef>
                <a:spcPts val="450"/>
              </a:spcBef>
              <a:buClr>
                <a:srgbClr val="B95B22"/>
              </a:buClr>
              <a:buFont typeface="Verdana" pitchFamily="34" charset="0"/>
              <a:buChar char="◦"/>
            </a:pPr>
            <a:r>
              <a:rPr lang="fr-CA" sz="1799" dirty="0"/>
              <a:t>Des </a:t>
            </a:r>
            <a:r>
              <a:rPr lang="fr-CA" sz="1799" b="1" dirty="0"/>
              <a:t>professionnels</a:t>
            </a:r>
            <a:r>
              <a:rPr lang="fr-CA" sz="1799" dirty="0"/>
              <a:t> œuvrant dans une grande variété de services publics : logement, éducation, services à l’enfance, services municipaux, services de soutien à l’emploi, etc.</a:t>
            </a:r>
          </a:p>
          <a:p>
            <a:pPr marL="479678" lvl="1" indent="-177351">
              <a:lnSpc>
                <a:spcPct val="130000"/>
              </a:lnSpc>
              <a:spcBef>
                <a:spcPts val="450"/>
              </a:spcBef>
              <a:buClr>
                <a:srgbClr val="B95B22"/>
              </a:buClr>
              <a:buFont typeface="Verdana" pitchFamily="34" charset="0"/>
              <a:buChar char="◦"/>
            </a:pPr>
            <a:r>
              <a:rPr lang="fr-CA" sz="1799" dirty="0"/>
              <a:t>Des </a:t>
            </a:r>
            <a:r>
              <a:rPr lang="fr-CA" sz="1799" b="1" dirty="0"/>
              <a:t>organisations qui se posent en porte-parole de ceux qui souffrent davantage </a:t>
            </a:r>
            <a:r>
              <a:rPr lang="fr-CA" sz="1799" dirty="0"/>
              <a:t>des inégalités sociales : par ex. : développement des communautés, développement social, etc.</a:t>
            </a:r>
          </a:p>
          <a:p>
            <a:pPr marL="479678" lvl="1" indent="-177351">
              <a:lnSpc>
                <a:spcPct val="130000"/>
              </a:lnSpc>
              <a:spcBef>
                <a:spcPts val="450"/>
              </a:spcBef>
              <a:buClr>
                <a:srgbClr val="B95B22"/>
              </a:buClr>
              <a:buFont typeface="Verdana" pitchFamily="34" charset="0"/>
              <a:buChar char="◦"/>
            </a:pPr>
            <a:r>
              <a:rPr lang="fr-CA" sz="1799" dirty="0"/>
              <a:t>Des élus et </a:t>
            </a:r>
            <a:r>
              <a:rPr lang="fr-CA" sz="1799" b="1" dirty="0"/>
              <a:t>porte-parole des citoyens concernés</a:t>
            </a:r>
            <a:r>
              <a:rPr lang="fr-CA" sz="1799" dirty="0"/>
              <a:t>.</a:t>
            </a:r>
          </a:p>
          <a:p>
            <a:pPr marL="302327" lvl="1">
              <a:lnSpc>
                <a:spcPct val="130000"/>
              </a:lnSpc>
              <a:spcBef>
                <a:spcPts val="450"/>
              </a:spcBef>
              <a:buClr>
                <a:srgbClr val="B95B22"/>
              </a:buClr>
            </a:pPr>
            <a:endParaRPr lang="fr-CA" sz="1799" dirty="0"/>
          </a:p>
          <a:p>
            <a:pPr marL="479678" lvl="1" indent="-177351" algn="r">
              <a:lnSpc>
                <a:spcPct val="130000"/>
              </a:lnSpc>
              <a:spcBef>
                <a:spcPts val="450"/>
              </a:spcBef>
              <a:buClr>
                <a:srgbClr val="B95B22"/>
              </a:buClr>
            </a:pPr>
            <a:r>
              <a:rPr lang="fr-CA" sz="900" dirty="0"/>
              <a:t>(Guide INPES, 2010)</a:t>
            </a:r>
          </a:p>
        </p:txBody>
      </p:sp>
    </p:spTree>
    <p:extLst>
      <p:ext uri="{BB962C8B-B14F-4D97-AF65-F5344CB8AC3E}">
        <p14:creationId xmlns:p14="http://schemas.microsoft.com/office/powerpoint/2010/main" val="118921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8895624" y="4964506"/>
            <a:ext cx="184683" cy="369236"/>
          </a:xfrm>
          <a:prstGeom prst="rect">
            <a:avLst/>
          </a:prstGeom>
          <a:noFill/>
          <a:ln w="9525">
            <a:noFill/>
            <a:miter lim="800000"/>
            <a:headEnd/>
            <a:tailEnd/>
          </a:ln>
        </p:spPr>
        <p:txBody>
          <a:bodyPr wrap="none">
            <a:spAutoFit/>
          </a:bodyPr>
          <a:lstStyle/>
          <a:p>
            <a:pPr eaLnBrk="0" hangingPunct="0"/>
            <a:endParaRPr lang="fr-FR" sz="1799"/>
          </a:p>
        </p:txBody>
      </p:sp>
      <p:sp>
        <p:nvSpPr>
          <p:cNvPr id="58370" name="Espace réservé du contenu 2"/>
          <p:cNvSpPr txBox="1">
            <a:spLocks/>
          </p:cNvSpPr>
          <p:nvPr/>
        </p:nvSpPr>
        <p:spPr bwMode="auto">
          <a:xfrm>
            <a:off x="2323559" y="2360583"/>
            <a:ext cx="8419430" cy="3810903"/>
          </a:xfrm>
          <a:prstGeom prst="rect">
            <a:avLst/>
          </a:prstGeom>
          <a:noFill/>
          <a:ln w="9525">
            <a:noFill/>
            <a:miter lim="800000"/>
            <a:headEnd/>
            <a:tailEnd/>
          </a:ln>
        </p:spPr>
        <p:txBody>
          <a:bodyPr/>
          <a:lstStyle/>
          <a:p>
            <a:pPr marL="273762" indent="-211867">
              <a:lnSpc>
                <a:spcPct val="110000"/>
              </a:lnSpc>
              <a:spcBef>
                <a:spcPts val="450"/>
              </a:spcBef>
              <a:buClr>
                <a:srgbClr val="B95B22"/>
              </a:buClr>
              <a:buSzPct val="80000"/>
              <a:buFont typeface="Wingdings 2" pitchFamily="18" charset="2"/>
              <a:buChar char=""/>
            </a:pPr>
            <a:r>
              <a:rPr lang="fr-CA" sz="1799" dirty="0"/>
              <a:t>La participation sociale pour forger des politiques en faveur de l’équité est justifiable autant sur le plan éthique des droits humains qu’en pratique :</a:t>
            </a:r>
          </a:p>
          <a:p>
            <a:pPr marL="61894">
              <a:lnSpc>
                <a:spcPct val="110000"/>
              </a:lnSpc>
              <a:spcBef>
                <a:spcPts val="450"/>
              </a:spcBef>
              <a:buClr>
                <a:srgbClr val="B95B22"/>
              </a:buClr>
              <a:buSzPct val="80000"/>
            </a:pPr>
            <a:endParaRPr lang="fr-CA" sz="1799" dirty="0"/>
          </a:p>
          <a:p>
            <a:pPr marL="479678" lvl="1" indent="-177351">
              <a:lnSpc>
                <a:spcPct val="110000"/>
              </a:lnSpc>
              <a:spcBef>
                <a:spcPts val="450"/>
              </a:spcBef>
              <a:buClr>
                <a:srgbClr val="B95B22"/>
              </a:buClr>
              <a:buFont typeface="Verdana" pitchFamily="34" charset="0"/>
              <a:buChar char="◦"/>
            </a:pPr>
            <a:r>
              <a:rPr lang="fr-CA" sz="1799" dirty="0">
                <a:solidFill>
                  <a:srgbClr val="B95B22"/>
                </a:solidFill>
              </a:rPr>
              <a:t>Éthiquement </a:t>
            </a:r>
            <a:r>
              <a:rPr lang="fr-CA" sz="1799" dirty="0"/>
              <a:t>: les personnes ont le droit de participer à l’élaboration des politiques sociales et sanitaires qui affectent leurs vies.</a:t>
            </a:r>
          </a:p>
          <a:p>
            <a:pPr marL="479678" lvl="1" indent="-177351">
              <a:lnSpc>
                <a:spcPct val="110000"/>
              </a:lnSpc>
              <a:spcBef>
                <a:spcPts val="450"/>
              </a:spcBef>
              <a:buClr>
                <a:srgbClr val="B95B22"/>
              </a:buClr>
              <a:buFont typeface="Verdana" pitchFamily="34" charset="0"/>
              <a:buChar char="◦"/>
            </a:pPr>
            <a:endParaRPr lang="fr-CA" sz="1799" dirty="0"/>
          </a:p>
          <a:p>
            <a:pPr marL="479678" lvl="1" indent="-177351">
              <a:lnSpc>
                <a:spcPct val="110000"/>
              </a:lnSpc>
              <a:spcBef>
                <a:spcPts val="450"/>
              </a:spcBef>
              <a:buClr>
                <a:srgbClr val="B95B22"/>
              </a:buClr>
              <a:buFont typeface="Verdana" pitchFamily="34" charset="0"/>
              <a:buChar char="◦"/>
            </a:pPr>
            <a:r>
              <a:rPr lang="fr-CA" sz="1799" dirty="0">
                <a:solidFill>
                  <a:srgbClr val="B95B22"/>
                </a:solidFill>
              </a:rPr>
              <a:t>Dans la pratique </a:t>
            </a:r>
            <a:r>
              <a:rPr lang="fr-CA" sz="1799" dirty="0"/>
              <a:t>: la responsabilisation de la société civile </a:t>
            </a:r>
            <a:r>
              <a:rPr lang="fr-CA" sz="1799" b="1" dirty="0"/>
              <a:t>(et des personnes concernées)</a:t>
            </a:r>
            <a:r>
              <a:rPr lang="fr-CA" sz="1799" dirty="0"/>
              <a:t> est nécessaire pour ancrer les actions dans les réalités vécues et pour favoriser leur pérennisation. </a:t>
            </a:r>
          </a:p>
        </p:txBody>
      </p:sp>
      <p:sp>
        <p:nvSpPr>
          <p:cNvPr id="4" name="Titre 1"/>
          <p:cNvSpPr txBox="1">
            <a:spLocks/>
          </p:cNvSpPr>
          <p:nvPr/>
        </p:nvSpPr>
        <p:spPr>
          <a:xfrm>
            <a:off x="3738417" y="1633439"/>
            <a:ext cx="4967185" cy="378520"/>
          </a:xfrm>
          <a:prstGeom prst="rect">
            <a:avLst/>
          </a:prstGeom>
        </p:spPr>
        <p:txBody>
          <a:bodyPr/>
          <a:lstStyle/>
          <a:p>
            <a:pPr>
              <a:defRPr/>
            </a:pPr>
            <a:r>
              <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t>3) Participation et </a:t>
            </a:r>
            <a:r>
              <a:rPr lang="fr-CA" sz="2099" b="1" i="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t>empowerment</a:t>
            </a:r>
            <a:br>
              <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br>
            <a:endPar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endParaRPr>
          </a:p>
        </p:txBody>
      </p:sp>
      <p:sp>
        <p:nvSpPr>
          <p:cNvPr id="5" name="Rectangle 2"/>
          <p:cNvSpPr txBox="1">
            <a:spLocks noChangeArrowheads="1"/>
          </p:cNvSpPr>
          <p:nvPr>
            <p:custDataLst>
              <p:tags r:id="rId1"/>
            </p:custDataLst>
          </p:nvPr>
        </p:nvSpPr>
        <p:spPr bwMode="auto">
          <a:xfrm>
            <a:off x="3669312" y="616663"/>
            <a:ext cx="5290951" cy="922494"/>
          </a:xfrm>
          <a:prstGeom prst="rect">
            <a:avLst/>
          </a:prstGeom>
          <a:noFill/>
          <a:ln w="9525">
            <a:noFill/>
            <a:miter lim="800000"/>
            <a:headEnd/>
            <a:tailEnd/>
          </a:ln>
        </p:spPr>
        <p:txBody>
          <a:bodyPr anchor="ctr"/>
          <a:lstStyle/>
          <a:p>
            <a:pPr>
              <a:defRPr/>
            </a:pPr>
            <a:r>
              <a:rPr lang="fr-CA" sz="2399" b="1" dirty="0">
                <a:solidFill>
                  <a:schemeClr val="tx2">
                    <a:lumMod val="75000"/>
                  </a:schemeClr>
                </a:solidFill>
                <a:effectLst>
                  <a:outerShdw blurRad="38100" dist="38100" dir="2700000" algn="tl">
                    <a:srgbClr val="000000">
                      <a:alpha val="43137"/>
                    </a:srgbClr>
                  </a:outerShdw>
                </a:effectLst>
                <a:latin typeface="+mj-lt"/>
                <a:ea typeface="+mj-ea"/>
                <a:cs typeface="+mj-cs"/>
              </a:rPr>
              <a:t>Pistes d’action prioritaires pour agir sur les ISS</a:t>
            </a:r>
            <a:endParaRPr lang="fr-CA" sz="2399" b="1" kern="0" dirty="0">
              <a:solidFill>
                <a:schemeClr val="tx2">
                  <a:lumMod val="75000"/>
                </a:schemeClr>
              </a:solidFill>
              <a:effectLst>
                <a:outerShdw blurRad="38100" dist="38100" dir="2700000" algn="tl">
                  <a:srgbClr val="000000">
                    <a:alpha val="43137"/>
                  </a:srgbClr>
                </a:outerShdw>
              </a:effectLst>
              <a:latin typeface="+mj-lt"/>
              <a:ea typeface="+mj-ea"/>
              <a:cs typeface="+mj-cs"/>
            </a:endParaRPr>
          </a:p>
        </p:txBody>
      </p:sp>
      <p:pic>
        <p:nvPicPr>
          <p:cNvPr id="6" name="Image 5" descr="réseau.jpg"/>
          <p:cNvPicPr>
            <a:picLocks noChangeAspect="1"/>
          </p:cNvPicPr>
          <p:nvPr/>
        </p:nvPicPr>
        <p:blipFill>
          <a:blip r:embed="rId4" cstate="print">
            <a:duotone>
              <a:schemeClr val="accent2">
                <a:shade val="45000"/>
                <a:satMod val="135000"/>
              </a:schemeClr>
              <a:prstClr val="white"/>
            </a:duotone>
          </a:blip>
          <a:stretch>
            <a:fillRect/>
          </a:stretch>
        </p:blipFill>
        <p:spPr>
          <a:xfrm>
            <a:off x="9026548" y="459319"/>
            <a:ext cx="1084659" cy="1079839"/>
          </a:xfrm>
          <a:prstGeom prst="rect">
            <a:avLst/>
          </a:prstGeom>
          <a:ln>
            <a:noFill/>
          </a:ln>
          <a:effectLst>
            <a:softEdge rad="112500"/>
          </a:effectLst>
        </p:spPr>
      </p:pic>
    </p:spTree>
    <p:extLst>
      <p:ext uri="{BB962C8B-B14F-4D97-AF65-F5344CB8AC3E}">
        <p14:creationId xmlns:p14="http://schemas.microsoft.com/office/powerpoint/2010/main" val="452183486"/>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u contenu 2"/>
          <p:cNvSpPr txBox="1">
            <a:spLocks/>
          </p:cNvSpPr>
          <p:nvPr/>
        </p:nvSpPr>
        <p:spPr bwMode="auto">
          <a:xfrm>
            <a:off x="1994461" y="2781098"/>
            <a:ext cx="8849086" cy="3289831"/>
          </a:xfrm>
          <a:prstGeom prst="rect">
            <a:avLst/>
          </a:prstGeom>
          <a:noFill/>
          <a:ln w="9525">
            <a:noFill/>
            <a:miter lim="800000"/>
            <a:headEnd/>
            <a:tailEnd/>
          </a:ln>
        </p:spPr>
        <p:txBody>
          <a:bodyPr/>
          <a:lstStyle/>
          <a:p>
            <a:pPr marL="479678" lvl="1" indent="-177351">
              <a:lnSpc>
                <a:spcPts val="2249"/>
              </a:lnSpc>
              <a:spcBef>
                <a:spcPct val="40000"/>
              </a:spcBef>
              <a:buClr>
                <a:srgbClr val="B95B22"/>
              </a:buClr>
              <a:buFont typeface="Wingdings 2" pitchFamily="18" charset="2"/>
              <a:buChar char=""/>
            </a:pPr>
            <a:r>
              <a:rPr lang="fr-CA" sz="1799" dirty="0"/>
              <a:t>Réfléchir à la manière dont les interventions peuvent arriver </a:t>
            </a:r>
            <a:r>
              <a:rPr lang="fr-CA" sz="1799" b="1" dirty="0"/>
              <a:t>à (</a:t>
            </a:r>
            <a:r>
              <a:rPr lang="fr-CA" sz="1799" b="1" dirty="0" err="1"/>
              <a:t>re</a:t>
            </a:r>
            <a:r>
              <a:rPr lang="fr-CA" sz="1799" b="1" dirty="0"/>
              <a:t>)donner le pouvoir d’agir aux individus et aux collectivités</a:t>
            </a:r>
            <a:r>
              <a:rPr lang="fr-CA" sz="1799" dirty="0"/>
              <a:t> et soutenir l’acquisition d’un </a:t>
            </a:r>
            <a:r>
              <a:rPr lang="fr-CA" sz="1799" b="1" dirty="0"/>
              <a:t>sentiment de contrôle sur leur vie.</a:t>
            </a:r>
          </a:p>
          <a:p>
            <a:pPr marL="479678" lvl="1" indent="-177351">
              <a:lnSpc>
                <a:spcPts val="2249"/>
              </a:lnSpc>
              <a:spcBef>
                <a:spcPct val="40000"/>
              </a:spcBef>
              <a:buClr>
                <a:srgbClr val="B95B22"/>
              </a:buClr>
              <a:buFont typeface="Wingdings 2" pitchFamily="18" charset="2"/>
              <a:buChar char=""/>
            </a:pPr>
            <a:endParaRPr lang="fr-CA" sz="1799" dirty="0"/>
          </a:p>
          <a:p>
            <a:pPr marL="479678" lvl="1" indent="-177351">
              <a:lnSpc>
                <a:spcPts val="2249"/>
              </a:lnSpc>
              <a:spcBef>
                <a:spcPct val="40000"/>
              </a:spcBef>
              <a:buClr>
                <a:srgbClr val="B95B22"/>
              </a:buClr>
              <a:buFont typeface="Wingdings 2" pitchFamily="18" charset="2"/>
              <a:buChar char=""/>
            </a:pPr>
            <a:r>
              <a:rPr lang="fr-CA" sz="1799" dirty="0"/>
              <a:t>Miser sur l’</a:t>
            </a:r>
            <a:r>
              <a:rPr lang="fr-CA" sz="1799" b="1" i="1" dirty="0"/>
              <a:t>empowerment</a:t>
            </a:r>
            <a:r>
              <a:rPr lang="fr-CA" sz="1799" b="1" dirty="0"/>
              <a:t> </a:t>
            </a:r>
            <a:r>
              <a:rPr lang="fr-CA" sz="1799" dirty="0"/>
              <a:t>(</a:t>
            </a:r>
            <a:r>
              <a:rPr lang="fr-CA" sz="1799" b="1" dirty="0"/>
              <a:t>processus d’acquisition du pouvoir d’agir</a:t>
            </a:r>
            <a:r>
              <a:rPr lang="fr-CA" sz="1799" dirty="0"/>
              <a:t>) des individus et des collectivités et sur les interventions permettant l</a:t>
            </a:r>
            <a:r>
              <a:rPr lang="fr-CA" sz="1799" b="1" dirty="0"/>
              <a:t>’autodétermination</a:t>
            </a:r>
            <a:r>
              <a:rPr lang="fr-CA" sz="1799" dirty="0"/>
              <a:t> (droit des peuples à disposer d'eux-mêmes).</a:t>
            </a:r>
          </a:p>
          <a:p>
            <a:pPr marL="479678" lvl="1" indent="-177351">
              <a:lnSpc>
                <a:spcPts val="2249"/>
              </a:lnSpc>
              <a:spcBef>
                <a:spcPct val="40000"/>
              </a:spcBef>
              <a:buClr>
                <a:srgbClr val="B95B22"/>
              </a:buClr>
              <a:buFont typeface="Wingdings 2" pitchFamily="18" charset="2"/>
              <a:buChar char=""/>
            </a:pPr>
            <a:endParaRPr lang="fr-CA" sz="1799" dirty="0"/>
          </a:p>
          <a:p>
            <a:pPr marL="479678" lvl="1" indent="-177351">
              <a:lnSpc>
                <a:spcPts val="2249"/>
              </a:lnSpc>
              <a:spcBef>
                <a:spcPct val="40000"/>
              </a:spcBef>
              <a:buClr>
                <a:srgbClr val="B95B22"/>
              </a:buClr>
              <a:buFont typeface="Wingdings 2" pitchFamily="18" charset="2"/>
              <a:buChar char=""/>
            </a:pPr>
            <a:r>
              <a:rPr lang="fr-CA" sz="1799" dirty="0"/>
              <a:t>Agir selon un </a:t>
            </a:r>
            <a:r>
              <a:rPr lang="fr-CA" sz="1799" b="1" dirty="0"/>
              <a:t>processus d’</a:t>
            </a:r>
            <a:r>
              <a:rPr lang="fr-CA" sz="1799" b="1" i="1" dirty="0"/>
              <a:t>empowerment</a:t>
            </a:r>
            <a:r>
              <a:rPr lang="fr-CA" sz="1799" b="1" dirty="0"/>
              <a:t> a démontré l’efficacité des résultats </a:t>
            </a:r>
            <a:r>
              <a:rPr lang="fr-CA" sz="1799" dirty="0"/>
              <a:t>pour l’amélioration de la santé.</a:t>
            </a:r>
          </a:p>
          <a:p>
            <a:pPr marL="273762" indent="-211867" algn="r">
              <a:lnSpc>
                <a:spcPct val="90000"/>
              </a:lnSpc>
              <a:spcBef>
                <a:spcPts val="450"/>
              </a:spcBef>
              <a:buClr>
                <a:schemeClr val="accent1"/>
              </a:buClr>
              <a:buSzPct val="80000"/>
            </a:pPr>
            <a:r>
              <a:rPr lang="fr-CA" sz="1799" dirty="0"/>
              <a:t> </a:t>
            </a:r>
          </a:p>
          <a:p>
            <a:pPr marL="273762" indent="-211867" algn="r">
              <a:lnSpc>
                <a:spcPct val="90000"/>
              </a:lnSpc>
              <a:spcBef>
                <a:spcPts val="450"/>
              </a:spcBef>
              <a:buClr>
                <a:schemeClr val="accent1"/>
              </a:buClr>
              <a:buSzPct val="80000"/>
            </a:pPr>
            <a:r>
              <a:rPr lang="fr-CA" sz="900" dirty="0"/>
              <a:t>(</a:t>
            </a:r>
            <a:r>
              <a:rPr lang="fr-CA" sz="900" dirty="0" err="1"/>
              <a:t>Wallerstein</a:t>
            </a:r>
            <a:r>
              <a:rPr lang="fr-CA" sz="900" dirty="0"/>
              <a:t>, 2006)</a:t>
            </a:r>
          </a:p>
        </p:txBody>
      </p:sp>
      <p:sp>
        <p:nvSpPr>
          <p:cNvPr id="3" name="Titre 1"/>
          <p:cNvSpPr txBox="1">
            <a:spLocks/>
          </p:cNvSpPr>
          <p:nvPr/>
        </p:nvSpPr>
        <p:spPr>
          <a:xfrm>
            <a:off x="3720132" y="1970868"/>
            <a:ext cx="4913620" cy="378520"/>
          </a:xfrm>
          <a:prstGeom prst="rect">
            <a:avLst/>
          </a:prstGeom>
        </p:spPr>
        <p:txBody>
          <a:bodyPr/>
          <a:lstStyle/>
          <a:p>
            <a:pPr>
              <a:defRPr/>
            </a:pPr>
            <a:r>
              <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t>3) Participation et </a:t>
            </a:r>
            <a:r>
              <a:rPr lang="fr-CA" sz="2099" b="1" i="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t>empowerment</a:t>
            </a:r>
            <a:br>
              <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br>
            <a:endPar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endParaRPr>
          </a:p>
        </p:txBody>
      </p:sp>
      <p:sp>
        <p:nvSpPr>
          <p:cNvPr id="4" name="Rectangle 2"/>
          <p:cNvSpPr txBox="1">
            <a:spLocks noChangeArrowheads="1"/>
          </p:cNvSpPr>
          <p:nvPr>
            <p:custDataLst>
              <p:tags r:id="rId1"/>
            </p:custDataLst>
          </p:nvPr>
        </p:nvSpPr>
        <p:spPr bwMode="auto">
          <a:xfrm>
            <a:off x="3720133" y="944813"/>
            <a:ext cx="5290951" cy="922494"/>
          </a:xfrm>
          <a:prstGeom prst="rect">
            <a:avLst/>
          </a:prstGeom>
          <a:noFill/>
          <a:ln w="9525">
            <a:noFill/>
            <a:miter lim="800000"/>
            <a:headEnd/>
            <a:tailEnd/>
          </a:ln>
        </p:spPr>
        <p:txBody>
          <a:bodyPr anchor="ctr"/>
          <a:lstStyle/>
          <a:p>
            <a:pPr>
              <a:defRPr/>
            </a:pPr>
            <a:r>
              <a:rPr lang="fr-CA" sz="2399" b="1" dirty="0">
                <a:solidFill>
                  <a:schemeClr val="tx2">
                    <a:lumMod val="75000"/>
                  </a:schemeClr>
                </a:solidFill>
                <a:effectLst>
                  <a:outerShdw blurRad="38100" dist="38100" dir="2700000" algn="tl">
                    <a:srgbClr val="000000">
                      <a:alpha val="43137"/>
                    </a:srgbClr>
                  </a:outerShdw>
                </a:effectLst>
                <a:latin typeface="+mj-lt"/>
                <a:ea typeface="+mj-ea"/>
                <a:cs typeface="+mj-cs"/>
              </a:rPr>
              <a:t>Pistes d’action prioritaires pour agir sur les ISS</a:t>
            </a:r>
            <a:endParaRPr lang="fr-CA" sz="2399" b="1" kern="0" dirty="0">
              <a:solidFill>
                <a:schemeClr val="tx2">
                  <a:lumMod val="75000"/>
                </a:schemeClr>
              </a:solidFill>
              <a:effectLst>
                <a:outerShdw blurRad="38100" dist="38100" dir="2700000" algn="tl">
                  <a:srgbClr val="000000">
                    <a:alpha val="43137"/>
                  </a:srgbClr>
                </a:outerShdw>
              </a:effectLst>
              <a:latin typeface="+mj-lt"/>
              <a:ea typeface="+mj-ea"/>
              <a:cs typeface="+mj-cs"/>
            </a:endParaRPr>
          </a:p>
        </p:txBody>
      </p:sp>
      <p:pic>
        <p:nvPicPr>
          <p:cNvPr id="5" name="Image 4" descr="réseau.jpg"/>
          <p:cNvPicPr>
            <a:picLocks noChangeAspect="1"/>
          </p:cNvPicPr>
          <p:nvPr/>
        </p:nvPicPr>
        <p:blipFill>
          <a:blip r:embed="rId4" cstate="print">
            <a:duotone>
              <a:schemeClr val="accent2">
                <a:shade val="45000"/>
                <a:satMod val="135000"/>
              </a:schemeClr>
              <a:prstClr val="white"/>
            </a:duotone>
          </a:blip>
          <a:stretch>
            <a:fillRect/>
          </a:stretch>
        </p:blipFill>
        <p:spPr>
          <a:xfrm>
            <a:off x="8439450" y="857921"/>
            <a:ext cx="1084659" cy="1079839"/>
          </a:xfrm>
          <a:prstGeom prst="rect">
            <a:avLst/>
          </a:prstGeom>
          <a:ln>
            <a:noFill/>
          </a:ln>
          <a:effectLst>
            <a:softEdge rad="112500"/>
          </a:effectLst>
        </p:spPr>
      </p:pic>
    </p:spTree>
    <p:extLst>
      <p:ext uri="{BB962C8B-B14F-4D97-AF65-F5344CB8AC3E}">
        <p14:creationId xmlns:p14="http://schemas.microsoft.com/office/powerpoint/2010/main" val="109217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3720131" y="1801469"/>
            <a:ext cx="4805302" cy="377331"/>
          </a:xfrm>
          <a:prstGeom prst="rect">
            <a:avLst/>
          </a:prstGeom>
        </p:spPr>
        <p:txBody>
          <a:bodyPr/>
          <a:lstStyle/>
          <a:p>
            <a:pPr>
              <a:defRPr/>
            </a:pPr>
            <a:r>
              <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t>3) Participation et </a:t>
            </a:r>
            <a:r>
              <a:rPr lang="fr-CA" sz="2099" b="1" i="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t>empowerment</a:t>
            </a:r>
            <a:br>
              <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rPr>
            </a:br>
            <a:endParaRPr lang="fr-CA" sz="2099" b="1" dirty="0">
              <a:solidFill>
                <a:schemeClr val="accent2">
                  <a:lumMod val="75000"/>
                </a:schemeClr>
              </a:solidFill>
              <a:effectLst>
                <a:outerShdw blurRad="50000" dist="30000" dir="5400000" algn="tl" rotWithShape="0">
                  <a:srgbClr val="000000">
                    <a:alpha val="30000"/>
                  </a:srgbClr>
                </a:outerShdw>
              </a:effectLst>
              <a:latin typeface="+mj-lt"/>
              <a:ea typeface="+mj-ea"/>
              <a:cs typeface="+mj-cs"/>
            </a:endParaRPr>
          </a:p>
        </p:txBody>
      </p:sp>
      <p:sp>
        <p:nvSpPr>
          <p:cNvPr id="3" name="Rectangle 2"/>
          <p:cNvSpPr txBox="1">
            <a:spLocks noChangeArrowheads="1"/>
          </p:cNvSpPr>
          <p:nvPr>
            <p:custDataLst>
              <p:tags r:id="rId1"/>
            </p:custDataLst>
          </p:nvPr>
        </p:nvSpPr>
        <p:spPr bwMode="auto">
          <a:xfrm>
            <a:off x="3720133" y="944813"/>
            <a:ext cx="5290951" cy="922494"/>
          </a:xfrm>
          <a:prstGeom prst="rect">
            <a:avLst/>
          </a:prstGeom>
          <a:noFill/>
          <a:ln w="9525">
            <a:noFill/>
            <a:miter lim="800000"/>
            <a:headEnd/>
            <a:tailEnd/>
          </a:ln>
        </p:spPr>
        <p:txBody>
          <a:bodyPr anchor="ctr"/>
          <a:lstStyle/>
          <a:p>
            <a:pPr>
              <a:defRPr/>
            </a:pPr>
            <a:r>
              <a:rPr lang="fr-CA" sz="2399" b="1" dirty="0">
                <a:solidFill>
                  <a:schemeClr val="tx2">
                    <a:lumMod val="75000"/>
                  </a:schemeClr>
                </a:solidFill>
                <a:effectLst>
                  <a:outerShdw blurRad="38100" dist="38100" dir="2700000" algn="tl">
                    <a:srgbClr val="000000">
                      <a:alpha val="43137"/>
                    </a:srgbClr>
                  </a:outerShdw>
                </a:effectLst>
                <a:latin typeface="+mj-lt"/>
                <a:ea typeface="+mj-ea"/>
                <a:cs typeface="+mj-cs"/>
              </a:rPr>
              <a:t>Pistes d’action prioritaires pour agir sur les ISS</a:t>
            </a:r>
            <a:endParaRPr lang="fr-CA" sz="2399" b="1" kern="0" dirty="0">
              <a:solidFill>
                <a:schemeClr val="tx2">
                  <a:lumMod val="75000"/>
                </a:schemeClr>
              </a:solidFill>
              <a:effectLst>
                <a:outerShdw blurRad="38100" dist="38100" dir="2700000" algn="tl">
                  <a:srgbClr val="000000">
                    <a:alpha val="43137"/>
                  </a:srgbClr>
                </a:outerShdw>
              </a:effectLst>
              <a:latin typeface="+mj-lt"/>
              <a:ea typeface="+mj-ea"/>
              <a:cs typeface="+mj-cs"/>
            </a:endParaRPr>
          </a:p>
        </p:txBody>
      </p:sp>
      <p:pic>
        <p:nvPicPr>
          <p:cNvPr id="4" name="Image 3" descr="réseau.jpg"/>
          <p:cNvPicPr>
            <a:picLocks noChangeAspect="1"/>
          </p:cNvPicPr>
          <p:nvPr/>
        </p:nvPicPr>
        <p:blipFill>
          <a:blip r:embed="rId4" cstate="print">
            <a:duotone>
              <a:schemeClr val="accent2">
                <a:shade val="45000"/>
                <a:satMod val="135000"/>
              </a:schemeClr>
              <a:prstClr val="white"/>
            </a:duotone>
          </a:blip>
          <a:stretch>
            <a:fillRect/>
          </a:stretch>
        </p:blipFill>
        <p:spPr>
          <a:xfrm>
            <a:off x="8439450" y="857921"/>
            <a:ext cx="1084659" cy="1079839"/>
          </a:xfrm>
          <a:prstGeom prst="rect">
            <a:avLst/>
          </a:prstGeom>
          <a:ln>
            <a:noFill/>
          </a:ln>
          <a:effectLst>
            <a:softEdge rad="112500"/>
          </a:effectLst>
        </p:spPr>
      </p:pic>
      <p:sp>
        <p:nvSpPr>
          <p:cNvPr id="61444" name="Espace réservé du contenu 2"/>
          <p:cNvSpPr txBox="1">
            <a:spLocks/>
          </p:cNvSpPr>
          <p:nvPr/>
        </p:nvSpPr>
        <p:spPr bwMode="auto">
          <a:xfrm>
            <a:off x="2021886" y="2493142"/>
            <a:ext cx="9479858" cy="4098859"/>
          </a:xfrm>
          <a:prstGeom prst="rect">
            <a:avLst/>
          </a:prstGeom>
          <a:noFill/>
          <a:ln w="9525">
            <a:noFill/>
            <a:miter lim="800000"/>
            <a:headEnd/>
            <a:tailEnd/>
          </a:ln>
        </p:spPr>
        <p:txBody>
          <a:bodyPr/>
          <a:lstStyle/>
          <a:p>
            <a:pPr marL="255908" indent="-211867">
              <a:lnSpc>
                <a:spcPts val="2249"/>
              </a:lnSpc>
              <a:spcBef>
                <a:spcPts val="450"/>
              </a:spcBef>
              <a:buClr>
                <a:srgbClr val="B95B22"/>
              </a:buClr>
              <a:buSzPct val="80000"/>
              <a:buFont typeface="Wingdings 2" pitchFamily="18" charset="2"/>
              <a:buChar char=""/>
            </a:pPr>
            <a:r>
              <a:rPr lang="fr-CA" sz="1799" dirty="0"/>
              <a:t>La participation et </a:t>
            </a:r>
            <a:r>
              <a:rPr lang="fr-CA" sz="1799" i="1" dirty="0"/>
              <a:t>l’empowerment</a:t>
            </a:r>
            <a:r>
              <a:rPr lang="fr-CA" sz="1799" dirty="0"/>
              <a:t> doivent interpeller les gouvernements. </a:t>
            </a:r>
          </a:p>
          <a:p>
            <a:pPr marL="255908" indent="-211867">
              <a:lnSpc>
                <a:spcPts val="2249"/>
              </a:lnSpc>
              <a:spcBef>
                <a:spcPts val="450"/>
              </a:spcBef>
              <a:buClr>
                <a:srgbClr val="B95B22"/>
              </a:buClr>
              <a:buSzPct val="80000"/>
              <a:buFont typeface="Wingdings 2" pitchFamily="18" charset="2"/>
              <a:buChar char=""/>
            </a:pPr>
            <a:endParaRPr lang="fr-CA" sz="1799" dirty="0"/>
          </a:p>
          <a:p>
            <a:pPr marL="255908" indent="-211867">
              <a:lnSpc>
                <a:spcPts val="2249"/>
              </a:lnSpc>
              <a:buClr>
                <a:srgbClr val="B95B22"/>
              </a:buClr>
              <a:buSzPct val="80000"/>
              <a:buFont typeface="Wingdings 2" pitchFamily="18" charset="2"/>
              <a:buChar char=""/>
            </a:pPr>
            <a:r>
              <a:rPr lang="fr-CA" sz="1799" dirty="0"/>
              <a:t>L’engagement des gouvernements à poursuivre l’action en faveur de l’équité en santé dépend largement de la capacité des sociétés civiles à rendre imputables leurs leaders politiques.</a:t>
            </a:r>
          </a:p>
          <a:p>
            <a:pPr marL="44041">
              <a:lnSpc>
                <a:spcPts val="2249"/>
              </a:lnSpc>
              <a:buClr>
                <a:srgbClr val="B95B22"/>
              </a:buClr>
              <a:buSzPct val="80000"/>
            </a:pPr>
            <a:endParaRPr lang="fr-CA" sz="1799" dirty="0"/>
          </a:p>
          <a:p>
            <a:pPr marL="479678" lvl="1" indent="-177351">
              <a:lnSpc>
                <a:spcPts val="2249"/>
              </a:lnSpc>
              <a:spcBef>
                <a:spcPts val="450"/>
              </a:spcBef>
              <a:spcAft>
                <a:spcPts val="150"/>
              </a:spcAft>
              <a:buClr>
                <a:srgbClr val="B95B22"/>
              </a:buClr>
              <a:buFont typeface="Verdana" pitchFamily="34" charset="0"/>
              <a:buChar char="◦"/>
            </a:pPr>
            <a:r>
              <a:rPr lang="fr-CA" sz="1799" b="1" dirty="0"/>
              <a:t>Déclaration de Cuenca (Seconde assemblée populaire pour la santé, 2005) : </a:t>
            </a:r>
            <a:r>
              <a:rPr lang="fr-CA" sz="1799" dirty="0"/>
              <a:t>« le meilleur espoir pour des progrès équitables en santé viendra de </a:t>
            </a:r>
            <a:r>
              <a:rPr lang="fr-CA" sz="1799" b="1" dirty="0"/>
              <a:t>la collaboration entre des communautés renforcées dans leur pouvoir d’agir et l’État</a:t>
            </a:r>
            <a:r>
              <a:rPr lang="fr-CA" sz="1799" dirty="0"/>
              <a:t>, afin </a:t>
            </a:r>
            <a:r>
              <a:rPr lang="fr-CA" sz="1799" b="1" dirty="0"/>
              <a:t>d’agir contre les intérêts économiques et politiques qui sont au détriment du secteur public ». </a:t>
            </a:r>
            <a:r>
              <a:rPr lang="fr-CA" sz="1799" dirty="0">
                <a:hlinkClick r:id="rId5"/>
              </a:rPr>
              <a:t>http://www.phmovement.org/fr/node/2594</a:t>
            </a:r>
            <a:endParaRPr lang="fr-CA" sz="1799" dirty="0"/>
          </a:p>
        </p:txBody>
      </p:sp>
    </p:spTree>
    <p:extLst>
      <p:ext uri="{BB962C8B-B14F-4D97-AF65-F5344CB8AC3E}">
        <p14:creationId xmlns:p14="http://schemas.microsoft.com/office/powerpoint/2010/main" val="79098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custDataLst>
              <p:tags r:id="rId1"/>
            </p:custDataLst>
          </p:nvPr>
        </p:nvSpPr>
        <p:spPr>
          <a:xfrm>
            <a:off x="2819400" y="1447800"/>
            <a:ext cx="7848600" cy="5373688"/>
          </a:xfrm>
          <a:prstGeom prst="rect">
            <a:avLst/>
          </a:prstGeom>
        </p:spPr>
        <p:txBody>
          <a:bodyPr/>
          <a:lstStyle/>
          <a:p>
            <a:pPr marL="84138" indent="-1588">
              <a:lnSpc>
                <a:spcPts val="3000"/>
              </a:lnSpc>
              <a:spcBef>
                <a:spcPts val="600"/>
              </a:spcBef>
              <a:buClr>
                <a:schemeClr val="accent1"/>
              </a:buClr>
              <a:buSzPct val="80000"/>
              <a:defRPr/>
            </a:pPr>
            <a:r>
              <a:rPr lang="fr-CA" b="1" dirty="0">
                <a:solidFill>
                  <a:srgbClr val="90A557"/>
                </a:solidFill>
                <a:effectLst>
                  <a:outerShdw blurRad="38100" dist="38100" dir="2700000" algn="tl">
                    <a:srgbClr val="000000"/>
                  </a:outerShdw>
                </a:effectLst>
              </a:rPr>
              <a:t>Le modèle </a:t>
            </a:r>
            <a:r>
              <a:rPr lang="fr-CA" b="1" dirty="0" err="1">
                <a:solidFill>
                  <a:srgbClr val="90A557"/>
                </a:solidFill>
                <a:effectLst>
                  <a:outerShdw blurRad="38100" dist="38100" dir="2700000" algn="tl">
                    <a:srgbClr val="000000"/>
                  </a:outerShdw>
                </a:effectLst>
              </a:rPr>
              <a:t>Pathway</a:t>
            </a:r>
            <a:r>
              <a:rPr lang="fr-CA" b="1" dirty="0">
                <a:solidFill>
                  <a:srgbClr val="90A557"/>
                </a:solidFill>
                <a:effectLst>
                  <a:outerShdw blurRad="38100" dist="38100" dir="2700000" algn="tl">
                    <a:srgbClr val="000000"/>
                  </a:outerShdw>
                </a:effectLst>
              </a:rPr>
              <a:t> de la Commission (2011) est proposé en 3 temps </a:t>
            </a:r>
          </a:p>
          <a:p>
            <a:pPr marL="360363" lvl="1" indent="-236538" algn="just">
              <a:lnSpc>
                <a:spcPct val="110000"/>
              </a:lnSpc>
              <a:spcAft>
                <a:spcPts val="200"/>
              </a:spcAft>
              <a:buClr>
                <a:schemeClr val="accent1"/>
              </a:buClr>
              <a:buFont typeface="Verdana" pitchFamily="34" charset="0"/>
              <a:buChar char="◦"/>
              <a:defRPr/>
            </a:pPr>
            <a:endParaRPr lang="fr-CA" sz="1600" dirty="0"/>
          </a:p>
          <a:p>
            <a:pPr marL="123825" lvl="1" algn="just">
              <a:lnSpc>
                <a:spcPct val="110000"/>
              </a:lnSpc>
              <a:spcAft>
                <a:spcPts val="200"/>
              </a:spcAft>
              <a:buClr>
                <a:schemeClr val="accent1"/>
              </a:buClr>
              <a:defRPr/>
            </a:pPr>
            <a:r>
              <a:rPr lang="fr-CA" sz="1600" dirty="0"/>
              <a:t>1- Il met en évidence les </a:t>
            </a:r>
            <a:r>
              <a:rPr lang="fr-CA" sz="1600" b="1" dirty="0"/>
              <a:t>déterminants structurels </a:t>
            </a:r>
            <a:r>
              <a:rPr lang="fr-CA" sz="1600" dirty="0"/>
              <a:t>et </a:t>
            </a:r>
            <a:r>
              <a:rPr lang="fr-CA" sz="1600" b="1" dirty="0"/>
              <a:t>intermédiaires</a:t>
            </a:r>
            <a:r>
              <a:rPr lang="fr-CA" sz="1600" dirty="0"/>
              <a:t> à la base des ISS 2- Il intègre les </a:t>
            </a:r>
            <a:r>
              <a:rPr lang="fr-CA" sz="1600" b="1" dirty="0"/>
              <a:t>mécanismes</a:t>
            </a:r>
            <a:r>
              <a:rPr lang="fr-CA" sz="1600" dirty="0"/>
              <a:t> qui sous-tendent la genèse des inégalités sociales de santé (ISS). </a:t>
            </a:r>
          </a:p>
          <a:p>
            <a:pPr marL="628650" lvl="3" indent="-268288" algn="just">
              <a:spcBef>
                <a:spcPts val="600"/>
              </a:spcBef>
              <a:spcAft>
                <a:spcPts val="200"/>
              </a:spcAft>
              <a:buClr>
                <a:srgbClr val="DD7E0E"/>
              </a:buClr>
              <a:buFont typeface="Wingdings 2" pitchFamily="18" charset="2"/>
              <a:buChar char=""/>
              <a:defRPr/>
            </a:pPr>
            <a:r>
              <a:rPr lang="fr-CA" sz="1400" dirty="0"/>
              <a:t>Les variations d’exposition aux déterminants intermédiaires de la santé (conditions de vie matérielles, facteurs comportementaux et biologiques et facteurs psychosociaux), issus des déterminants structurels, produisent des variations dans la vulnérabilité aux conditions compromettantes pour la santé.  </a:t>
            </a:r>
          </a:p>
          <a:p>
            <a:pPr marL="628650" lvl="3" indent="-268288" algn="just">
              <a:spcBef>
                <a:spcPts val="600"/>
              </a:spcBef>
              <a:spcAft>
                <a:spcPts val="200"/>
              </a:spcAft>
              <a:buClr>
                <a:srgbClr val="DD7E0E"/>
              </a:buClr>
              <a:buFont typeface="Wingdings 2" pitchFamily="18" charset="2"/>
              <a:buChar char=""/>
              <a:defRPr/>
            </a:pPr>
            <a:r>
              <a:rPr lang="fr-CA" sz="1400" dirty="0"/>
              <a:t>Les déterminants structurels font également varier les conséquences en matière d’impacts sanitaires et économiques. </a:t>
            </a:r>
          </a:p>
          <a:p>
            <a:pPr marL="628650" lvl="3" indent="-268288" algn="just">
              <a:spcBef>
                <a:spcPts val="600"/>
              </a:spcBef>
              <a:spcAft>
                <a:spcPts val="200"/>
              </a:spcAft>
              <a:buClr>
                <a:srgbClr val="DD7E0E"/>
              </a:buClr>
              <a:buFont typeface="Wingdings 2" pitchFamily="18" charset="2"/>
              <a:buChar char=""/>
              <a:defRPr/>
            </a:pPr>
            <a:r>
              <a:rPr lang="fr-CA" sz="1400" dirty="0"/>
              <a:t>Cela produit au final des iniquités de santé et de bien-être. </a:t>
            </a:r>
          </a:p>
          <a:p>
            <a:pPr marL="628650" lvl="3" indent="-268288" algn="just">
              <a:spcBef>
                <a:spcPts val="600"/>
              </a:spcBef>
              <a:spcAft>
                <a:spcPts val="200"/>
              </a:spcAft>
              <a:buClr>
                <a:srgbClr val="DD7E0E"/>
              </a:buClr>
              <a:buFont typeface="Wingdings 2" pitchFamily="18" charset="2"/>
              <a:buChar char=""/>
              <a:defRPr/>
            </a:pPr>
            <a:r>
              <a:rPr lang="fr-CA" sz="1400" dirty="0"/>
              <a:t>De façon réciproque, la maladie peut influer sur la position sociale occupée par un individu. Certaines épidémies peuvent de la même manière affecter le fonctionnement des institutions sociales, politiques et économiques (ce sont les flèches de feedback dans le modèle).</a:t>
            </a:r>
          </a:p>
          <a:p>
            <a:pPr marL="360363" lvl="1" indent="-236538" algn="just">
              <a:lnSpc>
                <a:spcPct val="110000"/>
              </a:lnSpc>
              <a:spcAft>
                <a:spcPts val="200"/>
              </a:spcAft>
              <a:buClr>
                <a:schemeClr val="accent1"/>
              </a:buClr>
              <a:buFont typeface="Verdana" pitchFamily="34" charset="0"/>
              <a:buChar char="◦"/>
              <a:defRPr/>
            </a:pPr>
            <a:endParaRPr lang="fr-CA" sz="1600" dirty="0"/>
          </a:p>
          <a:p>
            <a:pPr marL="123825" lvl="1" algn="just">
              <a:lnSpc>
                <a:spcPct val="110000"/>
              </a:lnSpc>
              <a:spcAft>
                <a:spcPts val="200"/>
              </a:spcAft>
              <a:buClr>
                <a:schemeClr val="accent1"/>
              </a:buClr>
              <a:defRPr/>
            </a:pPr>
            <a:r>
              <a:rPr lang="fr-CA" sz="1600" dirty="0"/>
              <a:t>3- Il propose un </a:t>
            </a:r>
            <a:r>
              <a:rPr lang="fr-CA" sz="1600" b="1" dirty="0"/>
              <a:t>modèle d’intervention et d’action </a:t>
            </a:r>
            <a:r>
              <a:rPr lang="fr-CA" sz="1600" dirty="0"/>
              <a:t>qui suggère d’agir sur les sources de stratification sociale, sur les expositions et vulnérabilités différentielles et les conséquences inégales de la maladie en termes sociaux, économiques et sanitaires. 					 </a:t>
            </a:r>
            <a:r>
              <a:rPr lang="fr-CA" altLang="ja-JP" sz="1100" dirty="0"/>
              <a:t>(</a:t>
            </a:r>
            <a:r>
              <a:rPr lang="fr-CA" altLang="ja-JP" sz="1100" dirty="0" err="1"/>
              <a:t>Solar</a:t>
            </a:r>
            <a:r>
              <a:rPr lang="fr-CA" altLang="ja-JP" sz="1100" dirty="0"/>
              <a:t> &amp; Irwin, 2011)</a:t>
            </a:r>
            <a:endParaRPr lang="fr-CA" dirty="0"/>
          </a:p>
        </p:txBody>
      </p:sp>
      <p:sp>
        <p:nvSpPr>
          <p:cNvPr id="11" name="Titre 7"/>
          <p:cNvSpPr txBox="1">
            <a:spLocks/>
          </p:cNvSpPr>
          <p:nvPr/>
        </p:nvSpPr>
        <p:spPr>
          <a:xfrm>
            <a:off x="2783632" y="304800"/>
            <a:ext cx="7503368" cy="963960"/>
          </a:xfrm>
          <a:prstGeom prst="rect">
            <a:avLst/>
          </a:prstGeom>
        </p:spPr>
        <p:txBody>
          <a:bodyPr>
            <a:normAutofit/>
          </a:bodyPr>
          <a:lstStyle/>
          <a:p>
            <a:pPr>
              <a:lnSpc>
                <a:spcPts val="3000"/>
              </a:lnSpc>
              <a:spcBef>
                <a:spcPts val="600"/>
              </a:spcBef>
              <a:buClr>
                <a:schemeClr val="accent1"/>
              </a:buClr>
              <a:buSzPct val="80000"/>
              <a:defRPr/>
            </a:pPr>
            <a:r>
              <a:rPr lang="fr-CA" sz="2800" b="1" dirty="0">
                <a:solidFill>
                  <a:srgbClr val="83944D"/>
                </a:solidFill>
                <a:effectLst>
                  <a:outerShdw blurRad="38100" dist="38100" dir="2700000" algn="tl">
                    <a:srgbClr val="000000"/>
                  </a:outerShdw>
                </a:effectLst>
              </a:rPr>
              <a:t>Le cadre conceptuel de la CDSS de </a:t>
            </a:r>
          </a:p>
          <a:p>
            <a:pPr>
              <a:lnSpc>
                <a:spcPts val="3000"/>
              </a:lnSpc>
              <a:spcBef>
                <a:spcPts val="600"/>
              </a:spcBef>
              <a:buClr>
                <a:schemeClr val="accent1"/>
              </a:buClr>
              <a:buSzPct val="80000"/>
              <a:defRPr/>
            </a:pPr>
            <a:r>
              <a:rPr lang="fr-CA" sz="2800" b="1" dirty="0">
                <a:solidFill>
                  <a:srgbClr val="83944D"/>
                </a:solidFill>
                <a:effectLst>
                  <a:outerShdw blurRad="38100" dist="38100" dir="2700000" algn="tl">
                    <a:srgbClr val="000000"/>
                  </a:outerShdw>
                </a:effectLst>
              </a:rPr>
              <a:t>l’OMS</a:t>
            </a:r>
          </a:p>
        </p:txBody>
      </p:sp>
      <p:pic>
        <p:nvPicPr>
          <p:cNvPr id="39939" name="Image 12" descr="images (6).jpg"/>
          <p:cNvPicPr>
            <a:picLocks noChangeAspect="1"/>
          </p:cNvPicPr>
          <p:nvPr>
            <p:custDataLst>
              <p:tags r:id="rId2"/>
            </p:custDataLst>
          </p:nvPr>
        </p:nvPicPr>
        <p:blipFill>
          <a:blip r:embed="rId4" cstate="print"/>
          <a:srcRect/>
          <a:stretch>
            <a:fillRect/>
          </a:stretch>
        </p:blipFill>
        <p:spPr bwMode="auto">
          <a:xfrm>
            <a:off x="9296400" y="0"/>
            <a:ext cx="1176338" cy="1474788"/>
          </a:xfrm>
          <a:prstGeom prst="rect">
            <a:avLst/>
          </a:prstGeom>
          <a:noFill/>
          <a:ln w="9525">
            <a:noFill/>
            <a:miter lim="800000"/>
            <a:headEnd/>
            <a:tailEnd/>
          </a:ln>
        </p:spPr>
      </p:pic>
    </p:spTree>
    <p:extLst>
      <p:ext uri="{BB962C8B-B14F-4D97-AF65-F5344CB8AC3E}">
        <p14:creationId xmlns:p14="http://schemas.microsoft.com/office/powerpoint/2010/main" val="1958681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Participation sociale dans le but de transformation des enjeux de pouvoir </a:t>
            </a:r>
          </a:p>
        </p:txBody>
      </p:sp>
      <p:sp>
        <p:nvSpPr>
          <p:cNvPr id="3" name="Espace réservé du contenu 2"/>
          <p:cNvSpPr>
            <a:spLocks noGrp="1"/>
          </p:cNvSpPr>
          <p:nvPr>
            <p:ph idx="1"/>
          </p:nvPr>
        </p:nvSpPr>
        <p:spPr/>
        <p:txBody>
          <a:bodyPr>
            <a:normAutofit/>
          </a:bodyPr>
          <a:lstStyle/>
          <a:p>
            <a:pPr marL="457200" indent="-457200">
              <a:buFont typeface="+mj-lt"/>
              <a:buAutoNum type="arabicPeriod"/>
            </a:pPr>
            <a:endParaRPr lang="fr-CA" dirty="0"/>
          </a:p>
          <a:p>
            <a:pPr marL="457200" indent="-457200">
              <a:buFont typeface="+mj-lt"/>
              <a:buAutoNum type="arabicPeriod"/>
            </a:pPr>
            <a:r>
              <a:rPr lang="fr-CA" b="1" dirty="0"/>
              <a:t>Information</a:t>
            </a:r>
            <a:r>
              <a:rPr lang="fr-CA" dirty="0"/>
              <a:t> : données sur les réalités, lois, environnement, ressources, etc.</a:t>
            </a:r>
          </a:p>
          <a:p>
            <a:pPr marL="457200" indent="-457200">
              <a:buFont typeface="+mj-lt"/>
              <a:buAutoNum type="arabicPeriod"/>
            </a:pPr>
            <a:r>
              <a:rPr lang="fr-CA" b="1" dirty="0"/>
              <a:t>Consultation</a:t>
            </a:r>
            <a:r>
              <a:rPr lang="fr-CA" dirty="0"/>
              <a:t> : points de vue des personnes</a:t>
            </a:r>
          </a:p>
          <a:p>
            <a:pPr marL="457200" indent="-457200">
              <a:buFont typeface="+mj-lt"/>
              <a:buAutoNum type="arabicPeriod"/>
            </a:pPr>
            <a:r>
              <a:rPr lang="fr-CA" b="1" dirty="0"/>
              <a:t>Implication</a:t>
            </a:r>
            <a:r>
              <a:rPr lang="fr-CA" dirty="0"/>
              <a:t> : reconnaissance des désirs et des priorités des communautés</a:t>
            </a:r>
          </a:p>
          <a:p>
            <a:pPr marL="457200" indent="-457200">
              <a:buFont typeface="+mj-lt"/>
              <a:buAutoNum type="arabicPeriod"/>
            </a:pPr>
            <a:r>
              <a:rPr lang="fr-CA" b="1" dirty="0"/>
              <a:t>Collaboration</a:t>
            </a:r>
            <a:r>
              <a:rPr lang="fr-CA" dirty="0"/>
              <a:t> : prise de décisions avec les communautés </a:t>
            </a:r>
          </a:p>
          <a:p>
            <a:pPr marL="457200" indent="-457200">
              <a:buFont typeface="+mj-lt"/>
              <a:buAutoNum type="arabicPeriod"/>
            </a:pPr>
            <a:r>
              <a:rPr lang="fr-CA" b="1" dirty="0"/>
              <a:t>Pouvoir d’agir </a:t>
            </a:r>
            <a:r>
              <a:rPr lang="fr-CA" dirty="0"/>
              <a:t>: le dernier mot est donné aux communautés </a:t>
            </a:r>
          </a:p>
        </p:txBody>
      </p:sp>
    </p:spTree>
    <p:extLst>
      <p:ext uri="{BB962C8B-B14F-4D97-AF65-F5344CB8AC3E}">
        <p14:creationId xmlns:p14="http://schemas.microsoft.com/office/powerpoint/2010/main" val="76204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Intervenir à plusieurs niveaux différents</a:t>
            </a:r>
          </a:p>
        </p:txBody>
      </p:sp>
      <p:sp>
        <p:nvSpPr>
          <p:cNvPr id="3" name="Espace réservé du contenu 2"/>
          <p:cNvSpPr>
            <a:spLocks noGrp="1"/>
          </p:cNvSpPr>
          <p:nvPr>
            <p:ph idx="1"/>
          </p:nvPr>
        </p:nvSpPr>
        <p:spPr/>
        <p:txBody>
          <a:bodyPr>
            <a:normAutofit fontScale="62500" lnSpcReduction="20000"/>
          </a:bodyPr>
          <a:lstStyle/>
          <a:p>
            <a:pPr marL="0" indent="0">
              <a:buNone/>
            </a:pPr>
            <a:endParaRPr lang="fr-CA" dirty="0"/>
          </a:p>
          <a:p>
            <a:pPr marL="0" indent="0">
              <a:buNone/>
            </a:pPr>
            <a:r>
              <a:rPr lang="fr-CA" dirty="0"/>
              <a:t>Quelles actions proposez-vous pour lutter contre la distribution inéquitable des déterminants sociaux de la santé?  Quelles actions aux niveaux structurels et intermédiaires? </a:t>
            </a:r>
          </a:p>
          <a:p>
            <a:pPr marL="0" indent="0">
              <a:buNone/>
            </a:pPr>
            <a:endParaRPr lang="fr-CA" dirty="0"/>
          </a:p>
          <a:p>
            <a:pPr marL="0" indent="0">
              <a:buNone/>
            </a:pPr>
            <a:endParaRPr lang="fr-CA" dirty="0"/>
          </a:p>
          <a:p>
            <a:pPr marL="0" indent="0">
              <a:buNone/>
            </a:pPr>
            <a:endParaRPr lang="fr-CA" dirty="0"/>
          </a:p>
          <a:p>
            <a:pPr marL="0" indent="0">
              <a:buNone/>
            </a:pPr>
            <a:endParaRPr lang="fr-CA" dirty="0"/>
          </a:p>
          <a:p>
            <a:pPr marL="0" indent="0">
              <a:buNone/>
            </a:pPr>
            <a:endParaRPr lang="fr-CA" dirty="0"/>
          </a:p>
          <a:p>
            <a:pPr marL="0" indent="0">
              <a:buNone/>
            </a:pPr>
            <a:endParaRPr lang="fr-CA" dirty="0"/>
          </a:p>
          <a:p>
            <a:pPr marL="0" indent="0">
              <a:buNone/>
            </a:pPr>
            <a:r>
              <a:rPr lang="fr-CA" dirty="0"/>
              <a:t>Niveaux des ententes transnationales- des politiques –lois – programmes- règlements (national-provincial-municipal)</a:t>
            </a:r>
          </a:p>
          <a:p>
            <a:pPr marL="0" indent="0">
              <a:buNone/>
            </a:pPr>
            <a:r>
              <a:rPr lang="fr-CA" dirty="0"/>
              <a:t>Niveaux des communautés – lieux de formation- de travail, de vie, organismes communautaires  </a:t>
            </a:r>
          </a:p>
          <a:p>
            <a:pPr marL="0" indent="0">
              <a:buNone/>
            </a:pPr>
            <a:r>
              <a:rPr lang="fr-CA" dirty="0"/>
              <a:t>Niveau relationnel avec les individus</a:t>
            </a:r>
          </a:p>
        </p:txBody>
      </p:sp>
      <p:graphicFrame>
        <p:nvGraphicFramePr>
          <p:cNvPr id="4" name="Tableau 3"/>
          <p:cNvGraphicFramePr>
            <a:graphicFrameLocks noGrp="1"/>
          </p:cNvGraphicFramePr>
          <p:nvPr>
            <p:extLst>
              <p:ext uri="{D42A27DB-BD31-4B8C-83A1-F6EECF244321}">
                <p14:modId xmlns:p14="http://schemas.microsoft.com/office/powerpoint/2010/main" val="835785030"/>
              </p:ext>
            </p:extLst>
          </p:nvPr>
        </p:nvGraphicFramePr>
        <p:xfrm>
          <a:off x="2231136" y="3390043"/>
          <a:ext cx="8125883" cy="2834616"/>
        </p:xfrm>
        <a:graphic>
          <a:graphicData uri="http://schemas.openxmlformats.org/drawingml/2006/table">
            <a:tbl>
              <a:tblPr firstRow="1" bandRow="1">
                <a:tableStyleId>{5C22544A-7EE6-4342-B048-85BDC9FD1C3A}</a:tableStyleId>
              </a:tblPr>
              <a:tblGrid>
                <a:gridCol w="8125883">
                  <a:extLst>
                    <a:ext uri="{9D8B030D-6E8A-4147-A177-3AD203B41FA5}">
                      <a16:colId xmlns:a16="http://schemas.microsoft.com/office/drawing/2014/main" val="20000"/>
                    </a:ext>
                  </a:extLst>
                </a:gridCol>
              </a:tblGrid>
              <a:tr h="2378629">
                <a:tc>
                  <a:txBody>
                    <a:bodyPr/>
                    <a:lstStyle/>
                    <a:p>
                      <a:pPr marL="0" indent="0">
                        <a:buNone/>
                      </a:pPr>
                      <a:r>
                        <a:rPr lang="fr-CA" sz="1800" dirty="0"/>
                        <a:t>En tenant compte des spécificités du</a:t>
                      </a:r>
                      <a:r>
                        <a:rPr lang="fr-CA" sz="1800" baseline="0" dirty="0"/>
                        <a:t> contexte sociopolitique ; du point de vue des personnes concernées ; du moment approprié; des ressources disponibles et des personnes clés avec qui établir des partenariats.</a:t>
                      </a:r>
                      <a:endParaRPr lang="fr-CA" sz="1800" dirty="0"/>
                    </a:p>
                    <a:p>
                      <a:pPr marL="0" indent="0">
                        <a:buNone/>
                      </a:pPr>
                      <a:endParaRPr lang="fr-CA" sz="1800" dirty="0"/>
                    </a:p>
                    <a:p>
                      <a:pPr marL="0" indent="0">
                        <a:buNone/>
                      </a:pPr>
                      <a:r>
                        <a:rPr lang="fr-CA" sz="1800" dirty="0"/>
                        <a:t>En agissant en intersectorialité ( incluant différents secteurs de la société) : éducation- municipalité- décideurs politiques- représentants influents, organisations communautaires, chercheurs,</a:t>
                      </a:r>
                      <a:r>
                        <a:rPr lang="fr-CA" sz="1800" baseline="0" dirty="0"/>
                        <a:t> </a:t>
                      </a:r>
                      <a:r>
                        <a:rPr lang="fr-CA" sz="1800" dirty="0"/>
                        <a:t>groupes sociaux</a:t>
                      </a:r>
                      <a:r>
                        <a:rPr lang="fr-CA" sz="1800" baseline="0" dirty="0"/>
                        <a:t> (assistés sociaux, itinérants, jeunes, </a:t>
                      </a:r>
                      <a:r>
                        <a:rPr lang="fr-CA" sz="1800" dirty="0"/>
                        <a:t>etc.)</a:t>
                      </a:r>
                    </a:p>
                    <a:p>
                      <a:pPr marL="0" indent="0">
                        <a:buNone/>
                      </a:pPr>
                      <a:endParaRPr lang="fr-CA" sz="1800" dirty="0"/>
                    </a:p>
                    <a:p>
                      <a:pPr marL="0" indent="0">
                        <a:buNone/>
                      </a:pPr>
                      <a:r>
                        <a:rPr lang="fr-CA" sz="1800" dirty="0"/>
                        <a:t>En se fondant sur la participation sociale (prise de parole-action- pouvoir) </a:t>
                      </a:r>
                    </a:p>
                  </a:txBody>
                  <a:tcPr marL="91416" marR="91416" marT="45708" marB="45708"/>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5800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ZoneTexte 156"/>
          <p:cNvSpPr txBox="1"/>
          <p:nvPr/>
        </p:nvSpPr>
        <p:spPr>
          <a:xfrm>
            <a:off x="3657600" y="152401"/>
            <a:ext cx="7010400" cy="854075"/>
          </a:xfrm>
          <a:prstGeom prst="rect">
            <a:avLst/>
          </a:prstGeom>
          <a:noFill/>
        </p:spPr>
        <p:txBody>
          <a:bodyPr>
            <a:spAutoFit/>
          </a:bodyPr>
          <a:lstStyle/>
          <a:p>
            <a:pPr>
              <a:lnSpc>
                <a:spcPts val="3000"/>
              </a:lnSpc>
              <a:spcBef>
                <a:spcPts val="600"/>
              </a:spcBef>
              <a:buClr>
                <a:schemeClr val="accent1"/>
              </a:buClr>
              <a:buSzPct val="80000"/>
              <a:defRPr/>
            </a:pPr>
            <a:r>
              <a:rPr lang="fr-CA" sz="2400" b="1">
                <a:solidFill>
                  <a:srgbClr val="83944D"/>
                </a:solidFill>
                <a:effectLst>
                  <a:outerShdw blurRad="38100" dist="38100" dir="2700000" algn="tl">
                    <a:srgbClr val="000000"/>
                  </a:outerShdw>
                </a:effectLst>
              </a:rPr>
              <a:t>LE MODÈLE PATHWAY DE LA CDSS DE L’OMS (2011)</a:t>
            </a:r>
          </a:p>
        </p:txBody>
      </p:sp>
      <p:pic>
        <p:nvPicPr>
          <p:cNvPr id="40962" name="Image 159" descr="scdh.png"/>
          <p:cNvPicPr>
            <a:picLocks noChangeAspect="1"/>
          </p:cNvPicPr>
          <p:nvPr/>
        </p:nvPicPr>
        <p:blipFill>
          <a:blip r:embed="rId2" cstate="print"/>
          <a:srcRect/>
          <a:stretch>
            <a:fillRect/>
          </a:stretch>
        </p:blipFill>
        <p:spPr bwMode="auto">
          <a:xfrm>
            <a:off x="2341564" y="2058988"/>
            <a:ext cx="8250237" cy="4722812"/>
          </a:xfrm>
          <a:prstGeom prst="rect">
            <a:avLst/>
          </a:prstGeom>
          <a:noFill/>
          <a:ln w="9525">
            <a:noFill/>
            <a:miter lim="800000"/>
            <a:headEnd/>
            <a:tailEnd/>
          </a:ln>
        </p:spPr>
      </p:pic>
      <p:sp>
        <p:nvSpPr>
          <p:cNvPr id="40963" name="ZoneTexte 4"/>
          <p:cNvSpPr txBox="1">
            <a:spLocks noChangeArrowheads="1"/>
          </p:cNvSpPr>
          <p:nvPr/>
        </p:nvSpPr>
        <p:spPr bwMode="auto">
          <a:xfrm>
            <a:off x="2979738" y="1600200"/>
            <a:ext cx="7535862" cy="304800"/>
          </a:xfrm>
          <a:prstGeom prst="rect">
            <a:avLst/>
          </a:prstGeom>
          <a:noFill/>
          <a:ln w="9525">
            <a:noFill/>
            <a:miter lim="800000"/>
            <a:headEnd/>
            <a:tailEnd/>
          </a:ln>
        </p:spPr>
        <p:txBody>
          <a:bodyPr>
            <a:spAutoFit/>
          </a:bodyPr>
          <a:lstStyle/>
          <a:p>
            <a:r>
              <a:rPr lang="fr-CA" sz="1400" b="1">
                <a:solidFill>
                  <a:srgbClr val="576233"/>
                </a:solidFill>
              </a:rPr>
              <a:t>Figure 1 – Version finale de la structure conceptuelle du SCDH</a:t>
            </a:r>
          </a:p>
        </p:txBody>
      </p:sp>
    </p:spTree>
    <p:extLst>
      <p:ext uri="{BB962C8B-B14F-4D97-AF65-F5344CB8AC3E}">
        <p14:creationId xmlns:p14="http://schemas.microsoft.com/office/powerpoint/2010/main" val="324687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95669" y="230914"/>
            <a:ext cx="7729728" cy="1188720"/>
          </a:xfrm>
        </p:spPr>
        <p:txBody>
          <a:bodyPr>
            <a:normAutofit/>
          </a:bodyPr>
          <a:lstStyle/>
          <a:p>
            <a:r>
              <a:rPr lang="fr-CA" dirty="0"/>
              <a:t>1-Modèle de la stratification sociale et genèse de la maladie </a:t>
            </a:r>
          </a:p>
        </p:txBody>
      </p:sp>
      <p:pic>
        <p:nvPicPr>
          <p:cNvPr id="4" name="Picture 2" descr="Résultats de recherche d'images pour « diderichsen model »"/>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09097" y="2525386"/>
            <a:ext cx="5986903" cy="393715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4"/>
          <p:cNvSpPr>
            <a:spLocks noGrp="1"/>
          </p:cNvSpPr>
          <p:nvPr>
            <p:ph sz="half" idx="2"/>
          </p:nvPr>
        </p:nvSpPr>
        <p:spPr>
          <a:xfrm>
            <a:off x="6096000" y="1580444"/>
            <a:ext cx="4854221" cy="5023556"/>
          </a:xfrm>
        </p:spPr>
        <p:txBody>
          <a:bodyPr>
            <a:normAutofit lnSpcReduction="10000"/>
          </a:bodyPr>
          <a:lstStyle/>
          <a:p>
            <a:pPr marL="0" indent="0">
              <a:buNone/>
            </a:pPr>
            <a:r>
              <a:rPr lang="fr-CA" sz="2400" dirty="0"/>
              <a:t>Contexte génère une stratification sociale</a:t>
            </a:r>
          </a:p>
          <a:p>
            <a:pPr marL="0" indent="0">
              <a:buNone/>
            </a:pPr>
            <a:r>
              <a:rPr lang="fr-CA" sz="2400" dirty="0"/>
              <a:t>I Exposition différenciée aux conditions défavorables pour la santé</a:t>
            </a:r>
          </a:p>
          <a:p>
            <a:pPr marL="0" indent="0">
              <a:buNone/>
            </a:pPr>
            <a:r>
              <a:rPr lang="fr-CA" sz="2400" dirty="0"/>
              <a:t>II Vulnérabilité différenciée (condition de santé et accès aux ressources</a:t>
            </a:r>
          </a:p>
          <a:p>
            <a:pPr marL="0" indent="0">
              <a:buNone/>
            </a:pPr>
            <a:r>
              <a:rPr lang="fr-CA" sz="2400" dirty="0"/>
              <a:t>III Conséquences différenciées (sur la santé et la position sociale de la personne) </a:t>
            </a:r>
          </a:p>
          <a:p>
            <a:pPr marL="0" indent="0">
              <a:buNone/>
            </a:pPr>
            <a:r>
              <a:rPr lang="fr-CA" sz="2400" dirty="0"/>
              <a:t>IV Poids de ces conséquences sur les inégalités sociales et sur les coûts sociaux et économiques pour la collectivité </a:t>
            </a:r>
          </a:p>
          <a:p>
            <a:pPr marL="0" indent="0">
              <a:buNone/>
            </a:pPr>
            <a:endParaRPr lang="fr-CA" dirty="0"/>
          </a:p>
        </p:txBody>
      </p:sp>
    </p:spTree>
    <p:extLst>
      <p:ext uri="{BB962C8B-B14F-4D97-AF65-F5344CB8AC3E}">
        <p14:creationId xmlns:p14="http://schemas.microsoft.com/office/powerpoint/2010/main" val="22310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537417D-E22F-F247-AE04-2DDD571C2328}"/>
              </a:ext>
            </a:extLst>
          </p:cNvPr>
          <p:cNvPicPr>
            <a:picLocks noChangeAspect="1"/>
          </p:cNvPicPr>
          <p:nvPr/>
        </p:nvPicPr>
        <p:blipFill>
          <a:blip r:embed="rId2"/>
          <a:stretch>
            <a:fillRect/>
          </a:stretch>
        </p:blipFill>
        <p:spPr>
          <a:xfrm>
            <a:off x="1723879" y="0"/>
            <a:ext cx="8744241" cy="6858000"/>
          </a:xfrm>
          <a:prstGeom prst="rect">
            <a:avLst/>
          </a:prstGeom>
        </p:spPr>
      </p:pic>
    </p:spTree>
    <p:extLst>
      <p:ext uri="{BB962C8B-B14F-4D97-AF65-F5344CB8AC3E}">
        <p14:creationId xmlns:p14="http://schemas.microsoft.com/office/powerpoint/2010/main" val="418045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6647" y="422825"/>
            <a:ext cx="7729728" cy="1188720"/>
          </a:xfrm>
        </p:spPr>
        <p:txBody>
          <a:bodyPr/>
          <a:lstStyle/>
          <a:p>
            <a:r>
              <a:rPr lang="fr-CA" dirty="0"/>
              <a:t>2- Théorie du pouvoir </a:t>
            </a:r>
          </a:p>
        </p:txBody>
      </p:sp>
      <p:sp>
        <p:nvSpPr>
          <p:cNvPr id="3" name="Espace réservé du contenu 2"/>
          <p:cNvSpPr>
            <a:spLocks noGrp="1"/>
          </p:cNvSpPr>
          <p:nvPr>
            <p:ph idx="1"/>
          </p:nvPr>
        </p:nvSpPr>
        <p:spPr>
          <a:xfrm>
            <a:off x="2016647" y="1611546"/>
            <a:ext cx="7944217" cy="4128482"/>
          </a:xfrm>
        </p:spPr>
        <p:txBody>
          <a:bodyPr>
            <a:noAutofit/>
          </a:bodyPr>
          <a:lstStyle/>
          <a:p>
            <a:pPr>
              <a:buFont typeface="+mj-lt"/>
              <a:buAutoNum type="arabicPeriod"/>
            </a:pPr>
            <a:r>
              <a:rPr lang="fr-CA" sz="2400" b="1" dirty="0"/>
              <a:t>Pouvoir sur </a:t>
            </a:r>
            <a:r>
              <a:rPr lang="fr-CA" sz="2400" dirty="0"/>
              <a:t>: au-delà de la coercition : former les désirs et les représentations ; contrôler les agendas politiques ; oppression structurelle = imposer manière de faire dans les institutions)</a:t>
            </a:r>
          </a:p>
          <a:p>
            <a:pPr>
              <a:buFont typeface="+mj-lt"/>
              <a:buAutoNum type="arabicPeriod"/>
            </a:pPr>
            <a:r>
              <a:rPr lang="fr-CA" sz="2400" b="1" dirty="0"/>
              <a:t>Pouvoir de </a:t>
            </a:r>
            <a:r>
              <a:rPr lang="fr-CA" sz="2400" dirty="0"/>
              <a:t>(capacité des acteurs sociaux d’intervenir pour changer le cours des événements)</a:t>
            </a:r>
          </a:p>
          <a:p>
            <a:pPr>
              <a:buFont typeface="+mj-lt"/>
              <a:buAutoNum type="arabicPeriod"/>
            </a:pPr>
            <a:r>
              <a:rPr lang="fr-CA" sz="2400" b="1" dirty="0"/>
              <a:t>Pouvoir avec </a:t>
            </a:r>
            <a:r>
              <a:rPr lang="fr-CA" sz="2400" dirty="0"/>
              <a:t>(avant tout politique : habiletés des humains d’agir collectivement, de se concerter pour agir ; le pouvoir n’est pas individuel, il est collectif)</a:t>
            </a:r>
          </a:p>
          <a:p>
            <a:pPr>
              <a:buFont typeface="+mj-lt"/>
              <a:buAutoNum type="arabicPeriod"/>
            </a:pPr>
            <a:r>
              <a:rPr lang="fr-CA" sz="2400" b="1" dirty="0"/>
              <a:t>Pouvoir en dedans </a:t>
            </a:r>
            <a:r>
              <a:rPr lang="fr-CA" sz="2400" dirty="0"/>
              <a:t>(conscientisation et transformation individuelle)</a:t>
            </a:r>
          </a:p>
        </p:txBody>
      </p:sp>
    </p:spTree>
    <p:extLst>
      <p:ext uri="{BB962C8B-B14F-4D97-AF65-F5344CB8AC3E}">
        <p14:creationId xmlns:p14="http://schemas.microsoft.com/office/powerpoint/2010/main" val="25264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657600" y="152401"/>
            <a:ext cx="6019800" cy="930275"/>
          </a:xfrm>
          <a:prstGeom prst="rect">
            <a:avLst/>
          </a:prstGeom>
          <a:noFill/>
        </p:spPr>
        <p:txBody>
          <a:bodyPr>
            <a:spAutoFit/>
          </a:bodyPr>
          <a:lstStyle/>
          <a:p>
            <a:pPr>
              <a:lnSpc>
                <a:spcPts val="3000"/>
              </a:lnSpc>
              <a:spcBef>
                <a:spcPts val="600"/>
              </a:spcBef>
              <a:buClr>
                <a:schemeClr val="accent1"/>
              </a:buClr>
              <a:buSzPct val="80000"/>
              <a:defRPr/>
            </a:pPr>
            <a:r>
              <a:rPr lang="fr-CA" sz="2400" b="1" kern="0" dirty="0">
                <a:solidFill>
                  <a:schemeClr val="tx2">
                    <a:lumMod val="75000"/>
                  </a:schemeClr>
                </a:solidFill>
                <a:effectLst>
                  <a:outerShdw blurRad="38100" dist="38100" dir="2700000" algn="tl">
                    <a:srgbClr val="000000">
                      <a:alpha val="43137"/>
                    </a:srgbClr>
                  </a:outerShdw>
                </a:effectLst>
                <a:latin typeface="Arial" pitchFamily="34" charset="0"/>
                <a:ea typeface="+mj-ea"/>
                <a:cs typeface="Arial" pitchFamily="34" charset="0"/>
              </a:rPr>
              <a:t>LES DÉTERMINANTS STRUCTURELS </a:t>
            </a:r>
          </a:p>
          <a:p>
            <a:pPr>
              <a:lnSpc>
                <a:spcPts val="3000"/>
              </a:lnSpc>
              <a:spcBef>
                <a:spcPts val="600"/>
              </a:spcBef>
              <a:buClr>
                <a:schemeClr val="accent1"/>
              </a:buClr>
              <a:buSzPct val="80000"/>
              <a:defRPr/>
            </a:pPr>
            <a:r>
              <a:rPr lang="fr-CA" sz="2400" b="1" kern="0" dirty="0">
                <a:solidFill>
                  <a:schemeClr val="tx2">
                    <a:lumMod val="75000"/>
                  </a:schemeClr>
                </a:solidFill>
                <a:effectLst>
                  <a:outerShdw blurRad="38100" dist="38100" dir="2700000" algn="tl">
                    <a:srgbClr val="000000">
                      <a:alpha val="43137"/>
                    </a:srgbClr>
                  </a:outerShdw>
                </a:effectLst>
                <a:latin typeface="Arial" pitchFamily="34" charset="0"/>
                <a:ea typeface="+mj-ea"/>
                <a:cs typeface="Arial" pitchFamily="34" charset="0"/>
              </a:rPr>
              <a:t>DU MODÈLE PATHWAY</a:t>
            </a:r>
          </a:p>
        </p:txBody>
      </p:sp>
      <p:sp>
        <p:nvSpPr>
          <p:cNvPr id="41986" name="ZoneTexte 4"/>
          <p:cNvSpPr txBox="1">
            <a:spLocks noChangeArrowheads="1"/>
          </p:cNvSpPr>
          <p:nvPr/>
        </p:nvSpPr>
        <p:spPr bwMode="auto">
          <a:xfrm>
            <a:off x="2979738" y="1600200"/>
            <a:ext cx="7535862" cy="304800"/>
          </a:xfrm>
          <a:prstGeom prst="rect">
            <a:avLst/>
          </a:prstGeom>
          <a:noFill/>
          <a:ln w="9525">
            <a:noFill/>
            <a:miter lim="800000"/>
            <a:headEnd/>
            <a:tailEnd/>
          </a:ln>
        </p:spPr>
        <p:txBody>
          <a:bodyPr>
            <a:spAutoFit/>
          </a:bodyPr>
          <a:lstStyle/>
          <a:p>
            <a:r>
              <a:rPr lang="fr-CA" sz="1400" b="1">
                <a:solidFill>
                  <a:srgbClr val="576233"/>
                </a:solidFill>
              </a:rPr>
              <a:t>Figure 2 – Déterminants structurels : les déterminants sociaux des inégalités de santé</a:t>
            </a:r>
          </a:p>
        </p:txBody>
      </p:sp>
      <p:pic>
        <p:nvPicPr>
          <p:cNvPr id="41987" name="Image 99" descr="DÉTERMIANNTS STRUCTURELS.png"/>
          <p:cNvPicPr>
            <a:picLocks noChangeAspect="1"/>
          </p:cNvPicPr>
          <p:nvPr/>
        </p:nvPicPr>
        <p:blipFill>
          <a:blip r:embed="rId2" cstate="print"/>
          <a:srcRect/>
          <a:stretch>
            <a:fillRect/>
          </a:stretch>
        </p:blipFill>
        <p:spPr bwMode="auto">
          <a:xfrm>
            <a:off x="2384426" y="2243139"/>
            <a:ext cx="7978775" cy="4422775"/>
          </a:xfrm>
          <a:prstGeom prst="rect">
            <a:avLst/>
          </a:prstGeom>
          <a:noFill/>
          <a:ln w="9525">
            <a:noFill/>
            <a:miter lim="800000"/>
            <a:headEnd/>
            <a:tailEnd/>
          </a:ln>
        </p:spPr>
      </p:pic>
    </p:spTree>
    <p:extLst>
      <p:ext uri="{BB962C8B-B14F-4D97-AF65-F5344CB8AC3E}">
        <p14:creationId xmlns:p14="http://schemas.microsoft.com/office/powerpoint/2010/main" val="17395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67EDB7-C3E8-2C41-986E-66CAF9FF43F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1373ED4-E8B0-544A-A2F7-29A22460204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87F96136-D36F-354D-8128-E34087916182}"/>
              </a:ext>
            </a:extLst>
          </p:cNvPr>
          <p:cNvPicPr>
            <a:picLocks noChangeAspect="1"/>
          </p:cNvPicPr>
          <p:nvPr/>
        </p:nvPicPr>
        <p:blipFill>
          <a:blip r:embed="rId2"/>
          <a:stretch>
            <a:fillRect/>
          </a:stretch>
        </p:blipFill>
        <p:spPr>
          <a:xfrm>
            <a:off x="1193800" y="355600"/>
            <a:ext cx="9804400" cy="6146800"/>
          </a:xfrm>
          <a:prstGeom prst="rect">
            <a:avLst/>
          </a:prstGeom>
        </p:spPr>
      </p:pic>
    </p:spTree>
    <p:extLst>
      <p:ext uri="{BB962C8B-B14F-4D97-AF65-F5344CB8AC3E}">
        <p14:creationId xmlns:p14="http://schemas.microsoft.com/office/powerpoint/2010/main" val="39209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age 42" descr="pathway.png"/>
          <p:cNvPicPr>
            <a:picLocks noChangeAspect="1"/>
          </p:cNvPicPr>
          <p:nvPr/>
        </p:nvPicPr>
        <p:blipFill>
          <a:blip r:embed="rId2" cstate="print"/>
          <a:srcRect/>
          <a:stretch>
            <a:fillRect/>
          </a:stretch>
        </p:blipFill>
        <p:spPr bwMode="auto">
          <a:xfrm>
            <a:off x="2362200" y="2209801"/>
            <a:ext cx="8077200" cy="4583113"/>
          </a:xfrm>
          <a:prstGeom prst="rect">
            <a:avLst/>
          </a:prstGeom>
          <a:noFill/>
          <a:ln w="9525">
            <a:noFill/>
            <a:miter lim="800000"/>
            <a:headEnd/>
            <a:tailEnd/>
          </a:ln>
        </p:spPr>
      </p:pic>
      <p:sp>
        <p:nvSpPr>
          <p:cNvPr id="4" name="ZoneTexte 3"/>
          <p:cNvSpPr txBox="1"/>
          <p:nvPr/>
        </p:nvSpPr>
        <p:spPr>
          <a:xfrm>
            <a:off x="3657600" y="152401"/>
            <a:ext cx="6019800" cy="1300677"/>
          </a:xfrm>
          <a:prstGeom prst="rect">
            <a:avLst/>
          </a:prstGeom>
          <a:noFill/>
        </p:spPr>
        <p:txBody>
          <a:bodyPr>
            <a:spAutoFit/>
          </a:bodyPr>
          <a:lstStyle/>
          <a:p>
            <a:pPr>
              <a:lnSpc>
                <a:spcPts val="3000"/>
              </a:lnSpc>
              <a:spcBef>
                <a:spcPts val="600"/>
              </a:spcBef>
              <a:buClr>
                <a:schemeClr val="accent1"/>
              </a:buClr>
              <a:buSzPct val="80000"/>
              <a:defRPr/>
            </a:pPr>
            <a:r>
              <a:rPr lang="fr-CA" sz="2400" b="1">
                <a:solidFill>
                  <a:srgbClr val="83944D"/>
                </a:solidFill>
                <a:effectLst>
                  <a:outerShdw blurRad="38100" dist="38100" dir="2700000" algn="tl">
                    <a:srgbClr val="000000"/>
                  </a:outerShdw>
                </a:effectLst>
              </a:rPr>
              <a:t>LES DÉTERMINANTS INTERMÉDIAIRES </a:t>
            </a:r>
          </a:p>
          <a:p>
            <a:pPr>
              <a:lnSpc>
                <a:spcPts val="3000"/>
              </a:lnSpc>
              <a:spcBef>
                <a:spcPts val="600"/>
              </a:spcBef>
              <a:buClr>
                <a:schemeClr val="accent1"/>
              </a:buClr>
              <a:buSzPct val="80000"/>
              <a:defRPr/>
            </a:pPr>
            <a:r>
              <a:rPr lang="fr-CA" sz="2400" b="1">
                <a:solidFill>
                  <a:srgbClr val="83944D"/>
                </a:solidFill>
                <a:effectLst>
                  <a:outerShdw blurRad="38100" dist="38100" dir="2700000" algn="tl">
                    <a:srgbClr val="000000"/>
                  </a:outerShdw>
                </a:effectLst>
              </a:rPr>
              <a:t>DU MODÈLE PATHWAY</a:t>
            </a:r>
          </a:p>
        </p:txBody>
      </p:sp>
      <p:sp>
        <p:nvSpPr>
          <p:cNvPr id="43011" name="ZoneTexte 4"/>
          <p:cNvSpPr txBox="1">
            <a:spLocks noChangeArrowheads="1"/>
          </p:cNvSpPr>
          <p:nvPr/>
        </p:nvSpPr>
        <p:spPr bwMode="auto">
          <a:xfrm>
            <a:off x="2979738" y="1600200"/>
            <a:ext cx="7535862" cy="304800"/>
          </a:xfrm>
          <a:prstGeom prst="rect">
            <a:avLst/>
          </a:prstGeom>
          <a:noFill/>
          <a:ln w="9525">
            <a:noFill/>
            <a:miter lim="800000"/>
            <a:headEnd/>
            <a:tailEnd/>
          </a:ln>
        </p:spPr>
        <p:txBody>
          <a:bodyPr>
            <a:spAutoFit/>
          </a:bodyPr>
          <a:lstStyle/>
          <a:p>
            <a:r>
              <a:rPr lang="fr-CA" sz="1400" b="1">
                <a:solidFill>
                  <a:srgbClr val="576233"/>
                </a:solidFill>
              </a:rPr>
              <a:t>Figure 3 – Déterminants intermédiaires en santé</a:t>
            </a:r>
          </a:p>
        </p:txBody>
      </p:sp>
    </p:spTree>
    <p:extLst>
      <p:ext uri="{BB962C8B-B14F-4D97-AF65-F5344CB8AC3E}">
        <p14:creationId xmlns:p14="http://schemas.microsoft.com/office/powerpoint/2010/main" val="18109668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9"/>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{9BAA680B-ACBB-5147-B6FE-B1FA8B09C33B}tf10001120</Template>
  <TotalTime>1223</TotalTime>
  <Words>1249</Words>
  <Application>Microsoft Macintosh PowerPoint</Application>
  <PresentationFormat>Grand écran</PresentationFormat>
  <Paragraphs>105</Paragraphs>
  <Slides>21</Slides>
  <Notes>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21</vt:i4>
      </vt:variant>
    </vt:vector>
  </HeadingPairs>
  <TitlesOfParts>
    <vt:vector size="27" baseType="lpstr">
      <vt:lpstr>Arial</vt:lpstr>
      <vt:lpstr>Calibri</vt:lpstr>
      <vt:lpstr>Gill Sans MT</vt:lpstr>
      <vt:lpstr>Verdana</vt:lpstr>
      <vt:lpstr>Wingdings 2</vt:lpstr>
      <vt:lpstr>Colis</vt:lpstr>
      <vt:lpstr>Le cadre conceptuel (ou modèle) Pathway de la Commission des déterminants sociaux de l’OMS (CDSS)</vt:lpstr>
      <vt:lpstr>Présentation PowerPoint</vt:lpstr>
      <vt:lpstr>Présentation PowerPoint</vt:lpstr>
      <vt:lpstr>1-Modèle de la stratification sociale et genèse de la maladie </vt:lpstr>
      <vt:lpstr>Présentation PowerPoint</vt:lpstr>
      <vt:lpstr>2- Théorie du pouvoir </vt:lpstr>
      <vt:lpstr>Présentation PowerPoint</vt:lpstr>
      <vt:lpstr>Présentation PowerPoint</vt:lpstr>
      <vt:lpstr>Présentation PowerPoint</vt:lpstr>
      <vt:lpstr>Présentation PowerPoint</vt:lpstr>
      <vt:lpstr>Présentation PowerPoint</vt:lpstr>
      <vt:lpstr>Présentation PowerPoint</vt:lpstr>
      <vt:lpstr>Agir pour lutter contre la distribution inéquitable des déterminants sociaux de la santé </vt:lpstr>
      <vt:lpstr>Présentation PowerPoint</vt:lpstr>
      <vt:lpstr>Présentation PowerPoint</vt:lpstr>
      <vt:lpstr>Présentation PowerPoint</vt:lpstr>
      <vt:lpstr>Présentation PowerPoint</vt:lpstr>
      <vt:lpstr>Présentation PowerPoint</vt:lpstr>
      <vt:lpstr>Présentation PowerPoint</vt:lpstr>
      <vt:lpstr>Participation sociale dans le but de transformation des enjeux de pouvoir </vt:lpstr>
      <vt:lpstr>Intervenir à plusieurs niveaux différents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Marguerite Soulière</dc:creator>
  <cp:lastModifiedBy>Marguerite Soulière</cp:lastModifiedBy>
  <cp:revision>12</cp:revision>
  <dcterms:created xsi:type="dcterms:W3CDTF">2019-09-23T20:26:57Z</dcterms:created>
  <dcterms:modified xsi:type="dcterms:W3CDTF">2023-06-30T11:42:55Z</dcterms:modified>
</cp:coreProperties>
</file>