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43919775" cy="331200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8F1E"/>
    <a:srgbClr val="FDC935"/>
    <a:srgbClr val="FBF581"/>
    <a:srgbClr val="FCFC64"/>
    <a:srgbClr val="F7FDA5"/>
    <a:srgbClr val="BFD0EB"/>
    <a:srgbClr val="FDFA73"/>
    <a:srgbClr val="FCF84A"/>
    <a:srgbClr val="F1ED37"/>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showGuides="1">
      <p:cViewPr>
        <p:scale>
          <a:sx n="75" d="100"/>
          <a:sy n="75" d="100"/>
        </p:scale>
        <p:origin x="-6120" y="-111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3983" y="5420338"/>
            <a:ext cx="37331809" cy="11530671"/>
          </a:xfrm>
        </p:spPr>
        <p:txBody>
          <a:bodyPr anchor="b"/>
          <a:lstStyle>
            <a:lvl1pPr algn="ctr">
              <a:defRPr sz="28819"/>
            </a:lvl1pPr>
          </a:lstStyle>
          <a:p>
            <a:r>
              <a:rPr lang="en-US"/>
              <a:t>Click to edit Master title style</a:t>
            </a:r>
            <a:endParaRPr lang="en-US" dirty="0"/>
          </a:p>
        </p:txBody>
      </p:sp>
      <p:sp>
        <p:nvSpPr>
          <p:cNvPr id="3" name="Subtitle 2"/>
          <p:cNvSpPr>
            <a:spLocks noGrp="1"/>
          </p:cNvSpPr>
          <p:nvPr>
            <p:ph type="subTitle" idx="1"/>
          </p:nvPr>
        </p:nvSpPr>
        <p:spPr>
          <a:xfrm>
            <a:off x="5489972" y="17395676"/>
            <a:ext cx="32939831" cy="7996334"/>
          </a:xfrm>
        </p:spPr>
        <p:txBody>
          <a:bodyPr/>
          <a:lstStyle>
            <a:lvl1pPr marL="0" indent="0" algn="ctr">
              <a:buNone/>
              <a:defRPr sz="11527"/>
            </a:lvl1pPr>
            <a:lvl2pPr marL="2195977" indent="0" algn="ctr">
              <a:buNone/>
              <a:defRPr sz="9606"/>
            </a:lvl2pPr>
            <a:lvl3pPr marL="4391955" indent="0" algn="ctr">
              <a:buNone/>
              <a:defRPr sz="8646"/>
            </a:lvl3pPr>
            <a:lvl4pPr marL="6587932" indent="0" algn="ctr">
              <a:buNone/>
              <a:defRPr sz="7685"/>
            </a:lvl4pPr>
            <a:lvl5pPr marL="8783909" indent="0" algn="ctr">
              <a:buNone/>
              <a:defRPr sz="7685"/>
            </a:lvl5pPr>
            <a:lvl6pPr marL="10979887" indent="0" algn="ctr">
              <a:buNone/>
              <a:defRPr sz="7685"/>
            </a:lvl6pPr>
            <a:lvl7pPr marL="13175864" indent="0" algn="ctr">
              <a:buNone/>
              <a:defRPr sz="7685"/>
            </a:lvl7pPr>
            <a:lvl8pPr marL="15371841" indent="0" algn="ctr">
              <a:buNone/>
              <a:defRPr sz="7685"/>
            </a:lvl8pPr>
            <a:lvl9pPr marL="17567819" indent="0" algn="ctr">
              <a:buNone/>
              <a:defRPr sz="7685"/>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FC0C63C-C14D-424E-9EF9-C3277967D527}" type="datetimeFigureOut">
              <a:rPr lang="en-CA" smtClean="0"/>
              <a:t>2022-12-28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4838FC8-A48A-42BA-B693-F7F59B9D7F25}" type="slidenum">
              <a:rPr lang="en-CA" smtClean="0"/>
              <a:t>‹n°›</a:t>
            </a:fld>
            <a:endParaRPr lang="en-CA"/>
          </a:p>
        </p:txBody>
      </p:sp>
    </p:spTree>
    <p:extLst>
      <p:ext uri="{BB962C8B-B14F-4D97-AF65-F5344CB8AC3E}">
        <p14:creationId xmlns:p14="http://schemas.microsoft.com/office/powerpoint/2010/main" val="605281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C0C63C-C14D-424E-9EF9-C3277967D527}" type="datetimeFigureOut">
              <a:rPr lang="en-CA" smtClean="0"/>
              <a:t>2022-12-28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4838FC8-A48A-42BA-B693-F7F59B9D7F25}" type="slidenum">
              <a:rPr lang="en-CA" smtClean="0"/>
              <a:t>‹n°›</a:t>
            </a:fld>
            <a:endParaRPr lang="en-CA"/>
          </a:p>
        </p:txBody>
      </p:sp>
    </p:spTree>
    <p:extLst>
      <p:ext uri="{BB962C8B-B14F-4D97-AF65-F5344CB8AC3E}">
        <p14:creationId xmlns:p14="http://schemas.microsoft.com/office/powerpoint/2010/main" val="1020334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30092" y="1763334"/>
            <a:ext cx="9470201" cy="280676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9487" y="1763334"/>
            <a:ext cx="27861607" cy="280676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C0C63C-C14D-424E-9EF9-C3277967D527}" type="datetimeFigureOut">
              <a:rPr lang="en-CA" smtClean="0"/>
              <a:t>2022-12-28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4838FC8-A48A-42BA-B693-F7F59B9D7F25}" type="slidenum">
              <a:rPr lang="en-CA" smtClean="0"/>
              <a:t>‹n°›</a:t>
            </a:fld>
            <a:endParaRPr lang="en-CA"/>
          </a:p>
        </p:txBody>
      </p:sp>
    </p:spTree>
    <p:extLst>
      <p:ext uri="{BB962C8B-B14F-4D97-AF65-F5344CB8AC3E}">
        <p14:creationId xmlns:p14="http://schemas.microsoft.com/office/powerpoint/2010/main" val="3025090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C0C63C-C14D-424E-9EF9-C3277967D527}" type="datetimeFigureOut">
              <a:rPr lang="en-CA" smtClean="0"/>
              <a:t>2022-12-28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4838FC8-A48A-42BA-B693-F7F59B9D7F25}" type="slidenum">
              <a:rPr lang="en-CA" smtClean="0"/>
              <a:t>‹n°›</a:t>
            </a:fld>
            <a:endParaRPr lang="en-CA"/>
          </a:p>
        </p:txBody>
      </p:sp>
    </p:spTree>
    <p:extLst>
      <p:ext uri="{BB962C8B-B14F-4D97-AF65-F5344CB8AC3E}">
        <p14:creationId xmlns:p14="http://schemas.microsoft.com/office/powerpoint/2010/main" val="3048506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6612" y="8257013"/>
            <a:ext cx="37880806" cy="13777003"/>
          </a:xfrm>
        </p:spPr>
        <p:txBody>
          <a:bodyPr anchor="b"/>
          <a:lstStyle>
            <a:lvl1pPr>
              <a:defRPr sz="28819"/>
            </a:lvl1pPr>
          </a:lstStyle>
          <a:p>
            <a:r>
              <a:rPr lang="en-US"/>
              <a:t>Click to edit Master title style</a:t>
            </a:r>
            <a:endParaRPr lang="en-US" dirty="0"/>
          </a:p>
        </p:txBody>
      </p:sp>
      <p:sp>
        <p:nvSpPr>
          <p:cNvPr id="3" name="Text Placeholder 2"/>
          <p:cNvSpPr>
            <a:spLocks noGrp="1"/>
          </p:cNvSpPr>
          <p:nvPr>
            <p:ph type="body" idx="1"/>
          </p:nvPr>
        </p:nvSpPr>
        <p:spPr>
          <a:xfrm>
            <a:off x="2996612" y="22164352"/>
            <a:ext cx="37880806" cy="7245000"/>
          </a:xfrm>
        </p:spPr>
        <p:txBody>
          <a:bodyPr/>
          <a:lstStyle>
            <a:lvl1pPr marL="0" indent="0">
              <a:buNone/>
              <a:defRPr sz="11527">
                <a:solidFill>
                  <a:schemeClr val="tx1"/>
                </a:solidFill>
              </a:defRPr>
            </a:lvl1pPr>
            <a:lvl2pPr marL="2195977" indent="0">
              <a:buNone/>
              <a:defRPr sz="9606">
                <a:solidFill>
                  <a:schemeClr val="tx1">
                    <a:tint val="75000"/>
                  </a:schemeClr>
                </a:solidFill>
              </a:defRPr>
            </a:lvl2pPr>
            <a:lvl3pPr marL="4391955" indent="0">
              <a:buNone/>
              <a:defRPr sz="8646">
                <a:solidFill>
                  <a:schemeClr val="tx1">
                    <a:tint val="75000"/>
                  </a:schemeClr>
                </a:solidFill>
              </a:defRPr>
            </a:lvl3pPr>
            <a:lvl4pPr marL="6587932" indent="0">
              <a:buNone/>
              <a:defRPr sz="7685">
                <a:solidFill>
                  <a:schemeClr val="tx1">
                    <a:tint val="75000"/>
                  </a:schemeClr>
                </a:solidFill>
              </a:defRPr>
            </a:lvl4pPr>
            <a:lvl5pPr marL="8783909" indent="0">
              <a:buNone/>
              <a:defRPr sz="7685">
                <a:solidFill>
                  <a:schemeClr val="tx1">
                    <a:tint val="75000"/>
                  </a:schemeClr>
                </a:solidFill>
              </a:defRPr>
            </a:lvl5pPr>
            <a:lvl6pPr marL="10979887" indent="0">
              <a:buNone/>
              <a:defRPr sz="7685">
                <a:solidFill>
                  <a:schemeClr val="tx1">
                    <a:tint val="75000"/>
                  </a:schemeClr>
                </a:solidFill>
              </a:defRPr>
            </a:lvl6pPr>
            <a:lvl7pPr marL="13175864" indent="0">
              <a:buNone/>
              <a:defRPr sz="7685">
                <a:solidFill>
                  <a:schemeClr val="tx1">
                    <a:tint val="75000"/>
                  </a:schemeClr>
                </a:solidFill>
              </a:defRPr>
            </a:lvl7pPr>
            <a:lvl8pPr marL="15371841" indent="0">
              <a:buNone/>
              <a:defRPr sz="7685">
                <a:solidFill>
                  <a:schemeClr val="tx1">
                    <a:tint val="75000"/>
                  </a:schemeClr>
                </a:solidFill>
              </a:defRPr>
            </a:lvl8pPr>
            <a:lvl9pPr marL="17567819" indent="0">
              <a:buNone/>
              <a:defRPr sz="76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C0C63C-C14D-424E-9EF9-C3277967D527}" type="datetimeFigureOut">
              <a:rPr lang="en-CA" smtClean="0"/>
              <a:t>2022-12-28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4838FC8-A48A-42BA-B693-F7F59B9D7F25}" type="slidenum">
              <a:rPr lang="en-CA" smtClean="0"/>
              <a:t>‹n°›</a:t>
            </a:fld>
            <a:endParaRPr lang="en-CA"/>
          </a:p>
        </p:txBody>
      </p:sp>
    </p:spTree>
    <p:extLst>
      <p:ext uri="{BB962C8B-B14F-4D97-AF65-F5344CB8AC3E}">
        <p14:creationId xmlns:p14="http://schemas.microsoft.com/office/powerpoint/2010/main" val="3847254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9485" y="8816670"/>
            <a:ext cx="18665904" cy="210143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34386" y="8816670"/>
            <a:ext cx="18665904" cy="210143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C0C63C-C14D-424E-9EF9-C3277967D527}" type="datetimeFigureOut">
              <a:rPr lang="en-CA" smtClean="0"/>
              <a:t>2022-12-28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4838FC8-A48A-42BA-B693-F7F59B9D7F25}" type="slidenum">
              <a:rPr lang="en-CA" smtClean="0"/>
              <a:t>‹n°›</a:t>
            </a:fld>
            <a:endParaRPr lang="en-CA"/>
          </a:p>
        </p:txBody>
      </p:sp>
    </p:spTree>
    <p:extLst>
      <p:ext uri="{BB962C8B-B14F-4D97-AF65-F5344CB8AC3E}">
        <p14:creationId xmlns:p14="http://schemas.microsoft.com/office/powerpoint/2010/main" val="942278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5205" y="1763341"/>
            <a:ext cx="37880806" cy="64016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5210" y="8119006"/>
            <a:ext cx="18580121" cy="3978999"/>
          </a:xfrm>
        </p:spPr>
        <p:txBody>
          <a:bodyPr anchor="b"/>
          <a:lstStyle>
            <a:lvl1pPr marL="0" indent="0">
              <a:buNone/>
              <a:defRPr sz="11527" b="1"/>
            </a:lvl1pPr>
            <a:lvl2pPr marL="2195977" indent="0">
              <a:buNone/>
              <a:defRPr sz="9606" b="1"/>
            </a:lvl2pPr>
            <a:lvl3pPr marL="4391955" indent="0">
              <a:buNone/>
              <a:defRPr sz="8646" b="1"/>
            </a:lvl3pPr>
            <a:lvl4pPr marL="6587932" indent="0">
              <a:buNone/>
              <a:defRPr sz="7685" b="1"/>
            </a:lvl4pPr>
            <a:lvl5pPr marL="8783909" indent="0">
              <a:buNone/>
              <a:defRPr sz="7685" b="1"/>
            </a:lvl5pPr>
            <a:lvl6pPr marL="10979887" indent="0">
              <a:buNone/>
              <a:defRPr sz="7685" b="1"/>
            </a:lvl6pPr>
            <a:lvl7pPr marL="13175864" indent="0">
              <a:buNone/>
              <a:defRPr sz="7685" b="1"/>
            </a:lvl7pPr>
            <a:lvl8pPr marL="15371841" indent="0">
              <a:buNone/>
              <a:defRPr sz="7685" b="1"/>
            </a:lvl8pPr>
            <a:lvl9pPr marL="17567819" indent="0">
              <a:buNone/>
              <a:defRPr sz="7685" b="1"/>
            </a:lvl9pPr>
          </a:lstStyle>
          <a:p>
            <a:pPr lvl="0"/>
            <a:r>
              <a:rPr lang="en-US"/>
              <a:t>Click to edit Master text styles</a:t>
            </a:r>
          </a:p>
        </p:txBody>
      </p:sp>
      <p:sp>
        <p:nvSpPr>
          <p:cNvPr id="4" name="Content Placeholder 3"/>
          <p:cNvSpPr>
            <a:spLocks noGrp="1"/>
          </p:cNvSpPr>
          <p:nvPr>
            <p:ph sz="half" idx="2"/>
          </p:nvPr>
        </p:nvSpPr>
        <p:spPr>
          <a:xfrm>
            <a:off x="3025210" y="12098005"/>
            <a:ext cx="18580121" cy="177943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34388" y="8119006"/>
            <a:ext cx="18671625" cy="3978999"/>
          </a:xfrm>
        </p:spPr>
        <p:txBody>
          <a:bodyPr anchor="b"/>
          <a:lstStyle>
            <a:lvl1pPr marL="0" indent="0">
              <a:buNone/>
              <a:defRPr sz="11527" b="1"/>
            </a:lvl1pPr>
            <a:lvl2pPr marL="2195977" indent="0">
              <a:buNone/>
              <a:defRPr sz="9606" b="1"/>
            </a:lvl2pPr>
            <a:lvl3pPr marL="4391955" indent="0">
              <a:buNone/>
              <a:defRPr sz="8646" b="1"/>
            </a:lvl3pPr>
            <a:lvl4pPr marL="6587932" indent="0">
              <a:buNone/>
              <a:defRPr sz="7685" b="1"/>
            </a:lvl4pPr>
            <a:lvl5pPr marL="8783909" indent="0">
              <a:buNone/>
              <a:defRPr sz="7685" b="1"/>
            </a:lvl5pPr>
            <a:lvl6pPr marL="10979887" indent="0">
              <a:buNone/>
              <a:defRPr sz="7685" b="1"/>
            </a:lvl6pPr>
            <a:lvl7pPr marL="13175864" indent="0">
              <a:buNone/>
              <a:defRPr sz="7685" b="1"/>
            </a:lvl7pPr>
            <a:lvl8pPr marL="15371841" indent="0">
              <a:buNone/>
              <a:defRPr sz="7685" b="1"/>
            </a:lvl8pPr>
            <a:lvl9pPr marL="17567819" indent="0">
              <a:buNone/>
              <a:defRPr sz="7685" b="1"/>
            </a:lvl9pPr>
          </a:lstStyle>
          <a:p>
            <a:pPr lvl="0"/>
            <a:r>
              <a:rPr lang="en-US"/>
              <a:t>Click to edit Master text styles</a:t>
            </a:r>
          </a:p>
        </p:txBody>
      </p:sp>
      <p:sp>
        <p:nvSpPr>
          <p:cNvPr id="6" name="Content Placeholder 5"/>
          <p:cNvSpPr>
            <a:spLocks noGrp="1"/>
          </p:cNvSpPr>
          <p:nvPr>
            <p:ph sz="quarter" idx="4"/>
          </p:nvPr>
        </p:nvSpPr>
        <p:spPr>
          <a:xfrm>
            <a:off x="22234388" y="12098005"/>
            <a:ext cx="18671625" cy="177943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C0C63C-C14D-424E-9EF9-C3277967D527}" type="datetimeFigureOut">
              <a:rPr lang="en-CA" smtClean="0"/>
              <a:t>2022-12-28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44838FC8-A48A-42BA-B693-F7F59B9D7F25}" type="slidenum">
              <a:rPr lang="en-CA" smtClean="0"/>
              <a:t>‹n°›</a:t>
            </a:fld>
            <a:endParaRPr lang="en-CA"/>
          </a:p>
        </p:txBody>
      </p:sp>
    </p:spTree>
    <p:extLst>
      <p:ext uri="{BB962C8B-B14F-4D97-AF65-F5344CB8AC3E}">
        <p14:creationId xmlns:p14="http://schemas.microsoft.com/office/powerpoint/2010/main" val="2330518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FC0C63C-C14D-424E-9EF9-C3277967D527}" type="datetimeFigureOut">
              <a:rPr lang="en-CA" smtClean="0"/>
              <a:t>2022-12-28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44838FC8-A48A-42BA-B693-F7F59B9D7F25}" type="slidenum">
              <a:rPr lang="en-CA" smtClean="0"/>
              <a:t>‹n°›</a:t>
            </a:fld>
            <a:endParaRPr lang="en-CA"/>
          </a:p>
        </p:txBody>
      </p:sp>
    </p:spTree>
    <p:extLst>
      <p:ext uri="{BB962C8B-B14F-4D97-AF65-F5344CB8AC3E}">
        <p14:creationId xmlns:p14="http://schemas.microsoft.com/office/powerpoint/2010/main" val="4158597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C0C63C-C14D-424E-9EF9-C3277967D527}" type="datetimeFigureOut">
              <a:rPr lang="en-CA" smtClean="0"/>
              <a:t>2022-12-28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44838FC8-A48A-42BA-B693-F7F59B9D7F25}" type="slidenum">
              <a:rPr lang="en-CA" smtClean="0"/>
              <a:t>‹n°›</a:t>
            </a:fld>
            <a:endParaRPr lang="en-CA"/>
          </a:p>
        </p:txBody>
      </p:sp>
    </p:spTree>
    <p:extLst>
      <p:ext uri="{BB962C8B-B14F-4D97-AF65-F5344CB8AC3E}">
        <p14:creationId xmlns:p14="http://schemas.microsoft.com/office/powerpoint/2010/main" val="477278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5205" y="2208001"/>
            <a:ext cx="14165271" cy="7728003"/>
          </a:xfrm>
        </p:spPr>
        <p:txBody>
          <a:bodyPr anchor="b"/>
          <a:lstStyle>
            <a:lvl1pPr>
              <a:defRPr sz="15370"/>
            </a:lvl1pPr>
          </a:lstStyle>
          <a:p>
            <a:r>
              <a:rPr lang="en-US"/>
              <a:t>Click to edit Master title style</a:t>
            </a:r>
            <a:endParaRPr lang="en-US" dirty="0"/>
          </a:p>
        </p:txBody>
      </p:sp>
      <p:sp>
        <p:nvSpPr>
          <p:cNvPr id="3" name="Content Placeholder 2"/>
          <p:cNvSpPr>
            <a:spLocks noGrp="1"/>
          </p:cNvSpPr>
          <p:nvPr>
            <p:ph idx="1"/>
          </p:nvPr>
        </p:nvSpPr>
        <p:spPr>
          <a:xfrm>
            <a:off x="18671625" y="4768676"/>
            <a:ext cx="22234386" cy="23536676"/>
          </a:xfrm>
        </p:spPr>
        <p:txBody>
          <a:bodyPr/>
          <a:lstStyle>
            <a:lvl1pPr>
              <a:defRPr sz="15370"/>
            </a:lvl1pPr>
            <a:lvl2pPr>
              <a:defRPr sz="13449"/>
            </a:lvl2pPr>
            <a:lvl3pPr>
              <a:defRPr sz="11527"/>
            </a:lvl3pPr>
            <a:lvl4pPr>
              <a:defRPr sz="9606"/>
            </a:lvl4pPr>
            <a:lvl5pPr>
              <a:defRPr sz="9606"/>
            </a:lvl5pPr>
            <a:lvl6pPr>
              <a:defRPr sz="9606"/>
            </a:lvl6pPr>
            <a:lvl7pPr>
              <a:defRPr sz="9606"/>
            </a:lvl7pPr>
            <a:lvl8pPr>
              <a:defRPr sz="9606"/>
            </a:lvl8pPr>
            <a:lvl9pPr>
              <a:defRPr sz="960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5205" y="9936004"/>
            <a:ext cx="14165271" cy="18407676"/>
          </a:xfrm>
        </p:spPr>
        <p:txBody>
          <a:bodyPr/>
          <a:lstStyle>
            <a:lvl1pPr marL="0" indent="0">
              <a:buNone/>
              <a:defRPr sz="7685"/>
            </a:lvl1pPr>
            <a:lvl2pPr marL="2195977" indent="0">
              <a:buNone/>
              <a:defRPr sz="6724"/>
            </a:lvl2pPr>
            <a:lvl3pPr marL="4391955" indent="0">
              <a:buNone/>
              <a:defRPr sz="5764"/>
            </a:lvl3pPr>
            <a:lvl4pPr marL="6587932" indent="0">
              <a:buNone/>
              <a:defRPr sz="4803"/>
            </a:lvl4pPr>
            <a:lvl5pPr marL="8783909" indent="0">
              <a:buNone/>
              <a:defRPr sz="4803"/>
            </a:lvl5pPr>
            <a:lvl6pPr marL="10979887" indent="0">
              <a:buNone/>
              <a:defRPr sz="4803"/>
            </a:lvl6pPr>
            <a:lvl7pPr marL="13175864" indent="0">
              <a:buNone/>
              <a:defRPr sz="4803"/>
            </a:lvl7pPr>
            <a:lvl8pPr marL="15371841" indent="0">
              <a:buNone/>
              <a:defRPr sz="4803"/>
            </a:lvl8pPr>
            <a:lvl9pPr marL="17567819" indent="0">
              <a:buNone/>
              <a:defRPr sz="4803"/>
            </a:lvl9pPr>
          </a:lstStyle>
          <a:p>
            <a:pPr lvl="0"/>
            <a:r>
              <a:rPr lang="en-US"/>
              <a:t>Click to edit Master text styles</a:t>
            </a:r>
          </a:p>
        </p:txBody>
      </p:sp>
      <p:sp>
        <p:nvSpPr>
          <p:cNvPr id="5" name="Date Placeholder 4"/>
          <p:cNvSpPr>
            <a:spLocks noGrp="1"/>
          </p:cNvSpPr>
          <p:nvPr>
            <p:ph type="dt" sz="half" idx="10"/>
          </p:nvPr>
        </p:nvSpPr>
        <p:spPr/>
        <p:txBody>
          <a:bodyPr/>
          <a:lstStyle/>
          <a:p>
            <a:fld id="{EFC0C63C-C14D-424E-9EF9-C3277967D527}" type="datetimeFigureOut">
              <a:rPr lang="en-CA" smtClean="0"/>
              <a:t>2022-12-28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4838FC8-A48A-42BA-B693-F7F59B9D7F25}" type="slidenum">
              <a:rPr lang="en-CA" smtClean="0"/>
              <a:t>‹n°›</a:t>
            </a:fld>
            <a:endParaRPr lang="en-CA"/>
          </a:p>
        </p:txBody>
      </p:sp>
    </p:spTree>
    <p:extLst>
      <p:ext uri="{BB962C8B-B14F-4D97-AF65-F5344CB8AC3E}">
        <p14:creationId xmlns:p14="http://schemas.microsoft.com/office/powerpoint/2010/main" val="799382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5205" y="2208001"/>
            <a:ext cx="14165271" cy="7728003"/>
          </a:xfrm>
        </p:spPr>
        <p:txBody>
          <a:bodyPr anchor="b"/>
          <a:lstStyle>
            <a:lvl1pPr>
              <a:defRPr sz="1537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71625" y="4768676"/>
            <a:ext cx="22234386" cy="23536676"/>
          </a:xfrm>
        </p:spPr>
        <p:txBody>
          <a:bodyPr anchor="t"/>
          <a:lstStyle>
            <a:lvl1pPr marL="0" indent="0">
              <a:buNone/>
              <a:defRPr sz="15370"/>
            </a:lvl1pPr>
            <a:lvl2pPr marL="2195977" indent="0">
              <a:buNone/>
              <a:defRPr sz="13449"/>
            </a:lvl2pPr>
            <a:lvl3pPr marL="4391955" indent="0">
              <a:buNone/>
              <a:defRPr sz="11527"/>
            </a:lvl3pPr>
            <a:lvl4pPr marL="6587932" indent="0">
              <a:buNone/>
              <a:defRPr sz="9606"/>
            </a:lvl4pPr>
            <a:lvl5pPr marL="8783909" indent="0">
              <a:buNone/>
              <a:defRPr sz="9606"/>
            </a:lvl5pPr>
            <a:lvl6pPr marL="10979887" indent="0">
              <a:buNone/>
              <a:defRPr sz="9606"/>
            </a:lvl6pPr>
            <a:lvl7pPr marL="13175864" indent="0">
              <a:buNone/>
              <a:defRPr sz="9606"/>
            </a:lvl7pPr>
            <a:lvl8pPr marL="15371841" indent="0">
              <a:buNone/>
              <a:defRPr sz="9606"/>
            </a:lvl8pPr>
            <a:lvl9pPr marL="17567819" indent="0">
              <a:buNone/>
              <a:defRPr sz="9606"/>
            </a:lvl9pPr>
          </a:lstStyle>
          <a:p>
            <a:r>
              <a:rPr lang="en-US"/>
              <a:t>Click icon to add picture</a:t>
            </a:r>
            <a:endParaRPr lang="en-US" dirty="0"/>
          </a:p>
        </p:txBody>
      </p:sp>
      <p:sp>
        <p:nvSpPr>
          <p:cNvPr id="4" name="Text Placeholder 3"/>
          <p:cNvSpPr>
            <a:spLocks noGrp="1"/>
          </p:cNvSpPr>
          <p:nvPr>
            <p:ph type="body" sz="half" idx="2"/>
          </p:nvPr>
        </p:nvSpPr>
        <p:spPr>
          <a:xfrm>
            <a:off x="3025205" y="9936004"/>
            <a:ext cx="14165271" cy="18407676"/>
          </a:xfrm>
        </p:spPr>
        <p:txBody>
          <a:bodyPr/>
          <a:lstStyle>
            <a:lvl1pPr marL="0" indent="0">
              <a:buNone/>
              <a:defRPr sz="7685"/>
            </a:lvl1pPr>
            <a:lvl2pPr marL="2195977" indent="0">
              <a:buNone/>
              <a:defRPr sz="6724"/>
            </a:lvl2pPr>
            <a:lvl3pPr marL="4391955" indent="0">
              <a:buNone/>
              <a:defRPr sz="5764"/>
            </a:lvl3pPr>
            <a:lvl4pPr marL="6587932" indent="0">
              <a:buNone/>
              <a:defRPr sz="4803"/>
            </a:lvl4pPr>
            <a:lvl5pPr marL="8783909" indent="0">
              <a:buNone/>
              <a:defRPr sz="4803"/>
            </a:lvl5pPr>
            <a:lvl6pPr marL="10979887" indent="0">
              <a:buNone/>
              <a:defRPr sz="4803"/>
            </a:lvl6pPr>
            <a:lvl7pPr marL="13175864" indent="0">
              <a:buNone/>
              <a:defRPr sz="4803"/>
            </a:lvl7pPr>
            <a:lvl8pPr marL="15371841" indent="0">
              <a:buNone/>
              <a:defRPr sz="4803"/>
            </a:lvl8pPr>
            <a:lvl9pPr marL="17567819" indent="0">
              <a:buNone/>
              <a:defRPr sz="4803"/>
            </a:lvl9pPr>
          </a:lstStyle>
          <a:p>
            <a:pPr lvl="0"/>
            <a:r>
              <a:rPr lang="en-US"/>
              <a:t>Click to edit Master text styles</a:t>
            </a:r>
          </a:p>
        </p:txBody>
      </p:sp>
      <p:sp>
        <p:nvSpPr>
          <p:cNvPr id="5" name="Date Placeholder 4"/>
          <p:cNvSpPr>
            <a:spLocks noGrp="1"/>
          </p:cNvSpPr>
          <p:nvPr>
            <p:ph type="dt" sz="half" idx="10"/>
          </p:nvPr>
        </p:nvSpPr>
        <p:spPr/>
        <p:txBody>
          <a:bodyPr/>
          <a:lstStyle/>
          <a:p>
            <a:fld id="{EFC0C63C-C14D-424E-9EF9-C3277967D527}" type="datetimeFigureOut">
              <a:rPr lang="en-CA" smtClean="0"/>
              <a:t>2022-12-28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4838FC8-A48A-42BA-B693-F7F59B9D7F25}" type="slidenum">
              <a:rPr lang="en-CA" smtClean="0"/>
              <a:t>‹n°›</a:t>
            </a:fld>
            <a:endParaRPr lang="en-CA"/>
          </a:p>
        </p:txBody>
      </p:sp>
    </p:spTree>
    <p:extLst>
      <p:ext uri="{BB962C8B-B14F-4D97-AF65-F5344CB8AC3E}">
        <p14:creationId xmlns:p14="http://schemas.microsoft.com/office/powerpoint/2010/main" val="1132961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9485" y="1763341"/>
            <a:ext cx="37880806" cy="64016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9485" y="8816670"/>
            <a:ext cx="37880806" cy="210143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9485" y="30697353"/>
            <a:ext cx="9881949" cy="1763334"/>
          </a:xfrm>
          <a:prstGeom prst="rect">
            <a:avLst/>
          </a:prstGeom>
        </p:spPr>
        <p:txBody>
          <a:bodyPr vert="horz" lIns="91440" tIns="45720" rIns="91440" bIns="45720" rtlCol="0" anchor="ctr"/>
          <a:lstStyle>
            <a:lvl1pPr algn="l">
              <a:defRPr sz="5764">
                <a:solidFill>
                  <a:schemeClr val="tx1">
                    <a:tint val="75000"/>
                  </a:schemeClr>
                </a:solidFill>
              </a:defRPr>
            </a:lvl1pPr>
          </a:lstStyle>
          <a:p>
            <a:fld id="{EFC0C63C-C14D-424E-9EF9-C3277967D527}" type="datetimeFigureOut">
              <a:rPr lang="en-CA" smtClean="0"/>
              <a:t>2022-12-28</a:t>
            </a:fld>
            <a:endParaRPr lang="en-CA"/>
          </a:p>
        </p:txBody>
      </p:sp>
      <p:sp>
        <p:nvSpPr>
          <p:cNvPr id="5" name="Footer Placeholder 4"/>
          <p:cNvSpPr>
            <a:spLocks noGrp="1"/>
          </p:cNvSpPr>
          <p:nvPr>
            <p:ph type="ftr" sz="quarter" idx="3"/>
          </p:nvPr>
        </p:nvSpPr>
        <p:spPr>
          <a:xfrm>
            <a:off x="14548426" y="30697353"/>
            <a:ext cx="14822924" cy="1763334"/>
          </a:xfrm>
          <a:prstGeom prst="rect">
            <a:avLst/>
          </a:prstGeom>
        </p:spPr>
        <p:txBody>
          <a:bodyPr vert="horz" lIns="91440" tIns="45720" rIns="91440" bIns="45720" rtlCol="0" anchor="ctr"/>
          <a:lstStyle>
            <a:lvl1pPr algn="ctr">
              <a:defRPr sz="5764">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31018341" y="30697353"/>
            <a:ext cx="9881949" cy="1763334"/>
          </a:xfrm>
          <a:prstGeom prst="rect">
            <a:avLst/>
          </a:prstGeom>
        </p:spPr>
        <p:txBody>
          <a:bodyPr vert="horz" lIns="91440" tIns="45720" rIns="91440" bIns="45720" rtlCol="0" anchor="ctr"/>
          <a:lstStyle>
            <a:lvl1pPr algn="r">
              <a:defRPr sz="5764">
                <a:solidFill>
                  <a:schemeClr val="tx1">
                    <a:tint val="75000"/>
                  </a:schemeClr>
                </a:solidFill>
              </a:defRPr>
            </a:lvl1pPr>
          </a:lstStyle>
          <a:p>
            <a:fld id="{44838FC8-A48A-42BA-B693-F7F59B9D7F25}" type="slidenum">
              <a:rPr lang="en-CA" smtClean="0"/>
              <a:t>‹n°›</a:t>
            </a:fld>
            <a:endParaRPr lang="en-CA"/>
          </a:p>
        </p:txBody>
      </p:sp>
    </p:spTree>
    <p:extLst>
      <p:ext uri="{BB962C8B-B14F-4D97-AF65-F5344CB8AC3E}">
        <p14:creationId xmlns:p14="http://schemas.microsoft.com/office/powerpoint/2010/main" val="41075569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91955" rtl="0" eaLnBrk="1" latinLnBrk="0" hangingPunct="1">
        <a:lnSpc>
          <a:spcPct val="90000"/>
        </a:lnSpc>
        <a:spcBef>
          <a:spcPct val="0"/>
        </a:spcBef>
        <a:buNone/>
        <a:defRPr sz="21134" kern="1200">
          <a:solidFill>
            <a:schemeClr val="tx1"/>
          </a:solidFill>
          <a:latin typeface="+mj-lt"/>
          <a:ea typeface="+mj-ea"/>
          <a:cs typeface="+mj-cs"/>
        </a:defRPr>
      </a:lvl1pPr>
    </p:titleStyle>
    <p:bodyStyle>
      <a:lvl1pPr marL="1097989" indent="-1097989" algn="l" defTabSz="4391955" rtl="0" eaLnBrk="1" latinLnBrk="0" hangingPunct="1">
        <a:lnSpc>
          <a:spcPct val="90000"/>
        </a:lnSpc>
        <a:spcBef>
          <a:spcPts val="4803"/>
        </a:spcBef>
        <a:buFont typeface="Arial" panose="020B0604020202020204" pitchFamily="34" charset="0"/>
        <a:buChar char="•"/>
        <a:defRPr sz="13449" kern="1200">
          <a:solidFill>
            <a:schemeClr val="tx1"/>
          </a:solidFill>
          <a:latin typeface="+mn-lt"/>
          <a:ea typeface="+mn-ea"/>
          <a:cs typeface="+mn-cs"/>
        </a:defRPr>
      </a:lvl1pPr>
      <a:lvl2pPr marL="3293966" indent="-1097989" algn="l" defTabSz="4391955" rtl="0" eaLnBrk="1" latinLnBrk="0" hangingPunct="1">
        <a:lnSpc>
          <a:spcPct val="90000"/>
        </a:lnSpc>
        <a:spcBef>
          <a:spcPts val="2402"/>
        </a:spcBef>
        <a:buFont typeface="Arial" panose="020B0604020202020204" pitchFamily="34" charset="0"/>
        <a:buChar char="•"/>
        <a:defRPr sz="11527" kern="1200">
          <a:solidFill>
            <a:schemeClr val="tx1"/>
          </a:solidFill>
          <a:latin typeface="+mn-lt"/>
          <a:ea typeface="+mn-ea"/>
          <a:cs typeface="+mn-cs"/>
        </a:defRPr>
      </a:lvl2pPr>
      <a:lvl3pPr marL="5489943" indent="-1097989" algn="l" defTabSz="4391955" rtl="0" eaLnBrk="1" latinLnBrk="0" hangingPunct="1">
        <a:lnSpc>
          <a:spcPct val="90000"/>
        </a:lnSpc>
        <a:spcBef>
          <a:spcPts val="2402"/>
        </a:spcBef>
        <a:buFont typeface="Arial" panose="020B0604020202020204" pitchFamily="34" charset="0"/>
        <a:buChar char="•"/>
        <a:defRPr sz="9606" kern="1200">
          <a:solidFill>
            <a:schemeClr val="tx1"/>
          </a:solidFill>
          <a:latin typeface="+mn-lt"/>
          <a:ea typeface="+mn-ea"/>
          <a:cs typeface="+mn-cs"/>
        </a:defRPr>
      </a:lvl3pPr>
      <a:lvl4pPr marL="7685921" indent="-1097989" algn="l" defTabSz="4391955" rtl="0" eaLnBrk="1" latinLnBrk="0" hangingPunct="1">
        <a:lnSpc>
          <a:spcPct val="90000"/>
        </a:lnSpc>
        <a:spcBef>
          <a:spcPts val="2402"/>
        </a:spcBef>
        <a:buFont typeface="Arial" panose="020B0604020202020204" pitchFamily="34" charset="0"/>
        <a:buChar char="•"/>
        <a:defRPr sz="8646" kern="1200">
          <a:solidFill>
            <a:schemeClr val="tx1"/>
          </a:solidFill>
          <a:latin typeface="+mn-lt"/>
          <a:ea typeface="+mn-ea"/>
          <a:cs typeface="+mn-cs"/>
        </a:defRPr>
      </a:lvl4pPr>
      <a:lvl5pPr marL="9881898" indent="-1097989" algn="l" defTabSz="4391955" rtl="0" eaLnBrk="1" latinLnBrk="0" hangingPunct="1">
        <a:lnSpc>
          <a:spcPct val="90000"/>
        </a:lnSpc>
        <a:spcBef>
          <a:spcPts val="2402"/>
        </a:spcBef>
        <a:buFont typeface="Arial" panose="020B0604020202020204" pitchFamily="34" charset="0"/>
        <a:buChar char="•"/>
        <a:defRPr sz="8646" kern="1200">
          <a:solidFill>
            <a:schemeClr val="tx1"/>
          </a:solidFill>
          <a:latin typeface="+mn-lt"/>
          <a:ea typeface="+mn-ea"/>
          <a:cs typeface="+mn-cs"/>
        </a:defRPr>
      </a:lvl5pPr>
      <a:lvl6pPr marL="12077875" indent="-1097989" algn="l" defTabSz="4391955" rtl="0" eaLnBrk="1" latinLnBrk="0" hangingPunct="1">
        <a:lnSpc>
          <a:spcPct val="90000"/>
        </a:lnSpc>
        <a:spcBef>
          <a:spcPts val="2402"/>
        </a:spcBef>
        <a:buFont typeface="Arial" panose="020B0604020202020204" pitchFamily="34" charset="0"/>
        <a:buChar char="•"/>
        <a:defRPr sz="8646" kern="1200">
          <a:solidFill>
            <a:schemeClr val="tx1"/>
          </a:solidFill>
          <a:latin typeface="+mn-lt"/>
          <a:ea typeface="+mn-ea"/>
          <a:cs typeface="+mn-cs"/>
        </a:defRPr>
      </a:lvl6pPr>
      <a:lvl7pPr marL="14273853" indent="-1097989" algn="l" defTabSz="4391955" rtl="0" eaLnBrk="1" latinLnBrk="0" hangingPunct="1">
        <a:lnSpc>
          <a:spcPct val="90000"/>
        </a:lnSpc>
        <a:spcBef>
          <a:spcPts val="2402"/>
        </a:spcBef>
        <a:buFont typeface="Arial" panose="020B0604020202020204" pitchFamily="34" charset="0"/>
        <a:buChar char="•"/>
        <a:defRPr sz="8646" kern="1200">
          <a:solidFill>
            <a:schemeClr val="tx1"/>
          </a:solidFill>
          <a:latin typeface="+mn-lt"/>
          <a:ea typeface="+mn-ea"/>
          <a:cs typeface="+mn-cs"/>
        </a:defRPr>
      </a:lvl7pPr>
      <a:lvl8pPr marL="16469830" indent="-1097989" algn="l" defTabSz="4391955" rtl="0" eaLnBrk="1" latinLnBrk="0" hangingPunct="1">
        <a:lnSpc>
          <a:spcPct val="90000"/>
        </a:lnSpc>
        <a:spcBef>
          <a:spcPts val="2402"/>
        </a:spcBef>
        <a:buFont typeface="Arial" panose="020B0604020202020204" pitchFamily="34" charset="0"/>
        <a:buChar char="•"/>
        <a:defRPr sz="8646" kern="1200">
          <a:solidFill>
            <a:schemeClr val="tx1"/>
          </a:solidFill>
          <a:latin typeface="+mn-lt"/>
          <a:ea typeface="+mn-ea"/>
          <a:cs typeface="+mn-cs"/>
        </a:defRPr>
      </a:lvl8pPr>
      <a:lvl9pPr marL="18665807" indent="-1097989" algn="l" defTabSz="4391955" rtl="0" eaLnBrk="1" latinLnBrk="0" hangingPunct="1">
        <a:lnSpc>
          <a:spcPct val="90000"/>
        </a:lnSpc>
        <a:spcBef>
          <a:spcPts val="2402"/>
        </a:spcBef>
        <a:buFont typeface="Arial" panose="020B0604020202020204" pitchFamily="34" charset="0"/>
        <a:buChar char="•"/>
        <a:defRPr sz="8646" kern="1200">
          <a:solidFill>
            <a:schemeClr val="tx1"/>
          </a:solidFill>
          <a:latin typeface="+mn-lt"/>
          <a:ea typeface="+mn-ea"/>
          <a:cs typeface="+mn-cs"/>
        </a:defRPr>
      </a:lvl9pPr>
    </p:bodyStyle>
    <p:otherStyle>
      <a:defPPr>
        <a:defRPr lang="en-US"/>
      </a:defPPr>
      <a:lvl1pPr marL="0" algn="l" defTabSz="4391955" rtl="0" eaLnBrk="1" latinLnBrk="0" hangingPunct="1">
        <a:defRPr sz="8646" kern="1200">
          <a:solidFill>
            <a:schemeClr val="tx1"/>
          </a:solidFill>
          <a:latin typeface="+mn-lt"/>
          <a:ea typeface="+mn-ea"/>
          <a:cs typeface="+mn-cs"/>
        </a:defRPr>
      </a:lvl1pPr>
      <a:lvl2pPr marL="2195977" algn="l" defTabSz="4391955" rtl="0" eaLnBrk="1" latinLnBrk="0" hangingPunct="1">
        <a:defRPr sz="8646" kern="1200">
          <a:solidFill>
            <a:schemeClr val="tx1"/>
          </a:solidFill>
          <a:latin typeface="+mn-lt"/>
          <a:ea typeface="+mn-ea"/>
          <a:cs typeface="+mn-cs"/>
        </a:defRPr>
      </a:lvl2pPr>
      <a:lvl3pPr marL="4391955" algn="l" defTabSz="4391955" rtl="0" eaLnBrk="1" latinLnBrk="0" hangingPunct="1">
        <a:defRPr sz="8646" kern="1200">
          <a:solidFill>
            <a:schemeClr val="tx1"/>
          </a:solidFill>
          <a:latin typeface="+mn-lt"/>
          <a:ea typeface="+mn-ea"/>
          <a:cs typeface="+mn-cs"/>
        </a:defRPr>
      </a:lvl3pPr>
      <a:lvl4pPr marL="6587932" algn="l" defTabSz="4391955" rtl="0" eaLnBrk="1" latinLnBrk="0" hangingPunct="1">
        <a:defRPr sz="8646" kern="1200">
          <a:solidFill>
            <a:schemeClr val="tx1"/>
          </a:solidFill>
          <a:latin typeface="+mn-lt"/>
          <a:ea typeface="+mn-ea"/>
          <a:cs typeface="+mn-cs"/>
        </a:defRPr>
      </a:lvl4pPr>
      <a:lvl5pPr marL="8783909" algn="l" defTabSz="4391955" rtl="0" eaLnBrk="1" latinLnBrk="0" hangingPunct="1">
        <a:defRPr sz="8646" kern="1200">
          <a:solidFill>
            <a:schemeClr val="tx1"/>
          </a:solidFill>
          <a:latin typeface="+mn-lt"/>
          <a:ea typeface="+mn-ea"/>
          <a:cs typeface="+mn-cs"/>
        </a:defRPr>
      </a:lvl5pPr>
      <a:lvl6pPr marL="10979887" algn="l" defTabSz="4391955" rtl="0" eaLnBrk="1" latinLnBrk="0" hangingPunct="1">
        <a:defRPr sz="8646" kern="1200">
          <a:solidFill>
            <a:schemeClr val="tx1"/>
          </a:solidFill>
          <a:latin typeface="+mn-lt"/>
          <a:ea typeface="+mn-ea"/>
          <a:cs typeface="+mn-cs"/>
        </a:defRPr>
      </a:lvl6pPr>
      <a:lvl7pPr marL="13175864" algn="l" defTabSz="4391955" rtl="0" eaLnBrk="1" latinLnBrk="0" hangingPunct="1">
        <a:defRPr sz="8646" kern="1200">
          <a:solidFill>
            <a:schemeClr val="tx1"/>
          </a:solidFill>
          <a:latin typeface="+mn-lt"/>
          <a:ea typeface="+mn-ea"/>
          <a:cs typeface="+mn-cs"/>
        </a:defRPr>
      </a:lvl7pPr>
      <a:lvl8pPr marL="15371841" algn="l" defTabSz="4391955" rtl="0" eaLnBrk="1" latinLnBrk="0" hangingPunct="1">
        <a:defRPr sz="8646" kern="1200">
          <a:solidFill>
            <a:schemeClr val="tx1"/>
          </a:solidFill>
          <a:latin typeface="+mn-lt"/>
          <a:ea typeface="+mn-ea"/>
          <a:cs typeface="+mn-cs"/>
        </a:defRPr>
      </a:lvl8pPr>
      <a:lvl9pPr marL="17567819" algn="l" defTabSz="4391955" rtl="0" eaLnBrk="1" latinLnBrk="0" hangingPunct="1">
        <a:defRPr sz="86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0335DA3-622C-4D56-9972-D6C15CD2F5C3}"/>
              </a:ext>
            </a:extLst>
          </p:cNvPr>
          <p:cNvSpPr/>
          <p:nvPr/>
        </p:nvSpPr>
        <p:spPr>
          <a:xfrm>
            <a:off x="-37125" y="160444"/>
            <a:ext cx="43919775" cy="33120013"/>
          </a:xfrm>
          <a:prstGeom prst="rect">
            <a:avLst/>
          </a:prstGeom>
          <a:solidFill>
            <a:srgbClr val="FFFF00">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3" name="Rectangle: Rounded Corners 62">
            <a:extLst>
              <a:ext uri="{FF2B5EF4-FFF2-40B4-BE49-F238E27FC236}">
                <a16:creationId xmlns:a16="http://schemas.microsoft.com/office/drawing/2014/main" id="{99316E95-149C-4093-9499-8A7B616C4ED6}"/>
              </a:ext>
            </a:extLst>
          </p:cNvPr>
          <p:cNvSpPr/>
          <p:nvPr/>
        </p:nvSpPr>
        <p:spPr>
          <a:xfrm>
            <a:off x="11803378" y="4491997"/>
            <a:ext cx="15840750" cy="2842914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61" name="Graphic 60" descr="Arrow circle">
            <a:extLst>
              <a:ext uri="{FF2B5EF4-FFF2-40B4-BE49-F238E27FC236}">
                <a16:creationId xmlns:a16="http://schemas.microsoft.com/office/drawing/2014/main" id="{EFAC4636-82CD-4328-B529-FFC36A62357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056181" y="25358002"/>
            <a:ext cx="8591842" cy="8591842"/>
          </a:xfrm>
          <a:prstGeom prst="rect">
            <a:avLst/>
          </a:prstGeom>
        </p:spPr>
      </p:pic>
      <p:sp>
        <p:nvSpPr>
          <p:cNvPr id="14" name="Rectangle: Rounded Corners 13">
            <a:extLst>
              <a:ext uri="{FF2B5EF4-FFF2-40B4-BE49-F238E27FC236}">
                <a16:creationId xmlns:a16="http://schemas.microsoft.com/office/drawing/2014/main" id="{F1A168EE-B55E-4079-9102-4FE61ED00745}"/>
              </a:ext>
            </a:extLst>
          </p:cNvPr>
          <p:cNvSpPr/>
          <p:nvPr/>
        </p:nvSpPr>
        <p:spPr>
          <a:xfrm>
            <a:off x="488809" y="4495182"/>
            <a:ext cx="10700545" cy="1892782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Rectangle 4">
            <a:extLst>
              <a:ext uri="{FF2B5EF4-FFF2-40B4-BE49-F238E27FC236}">
                <a16:creationId xmlns:a16="http://schemas.microsoft.com/office/drawing/2014/main" id="{36D80A20-9DEB-49A5-9A01-DD0AC5EF899A}"/>
              </a:ext>
            </a:extLst>
          </p:cNvPr>
          <p:cNvSpPr/>
          <p:nvPr/>
        </p:nvSpPr>
        <p:spPr>
          <a:xfrm>
            <a:off x="0" y="0"/>
            <a:ext cx="43919775" cy="3906413"/>
          </a:xfrm>
          <a:prstGeom prst="rect">
            <a:avLst/>
          </a:prstGeom>
          <a:solidFill>
            <a:schemeClr val="accent1">
              <a:lumMod val="60000"/>
              <a:lumOff val="4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TextBox 5">
            <a:extLst>
              <a:ext uri="{FF2B5EF4-FFF2-40B4-BE49-F238E27FC236}">
                <a16:creationId xmlns:a16="http://schemas.microsoft.com/office/drawing/2014/main" id="{83B5F9AA-BE30-4AE9-BE90-531F1F32E2EB}"/>
              </a:ext>
            </a:extLst>
          </p:cNvPr>
          <p:cNvSpPr txBox="1"/>
          <p:nvPr/>
        </p:nvSpPr>
        <p:spPr>
          <a:xfrm>
            <a:off x="5864295" y="284694"/>
            <a:ext cx="41843645" cy="1323439"/>
          </a:xfrm>
          <a:prstGeom prst="rect">
            <a:avLst/>
          </a:prstGeom>
          <a:noFill/>
        </p:spPr>
        <p:txBody>
          <a:bodyPr wrap="square" rtlCol="0">
            <a:spAutoFit/>
          </a:bodyPr>
          <a:lstStyle/>
          <a:p>
            <a:r>
              <a:rPr lang="fr-CA" sz="8000" b="1" dirty="0">
                <a:latin typeface="Times New Roman" panose="02020603050405020304" pitchFamily="18" charset="0"/>
                <a:cs typeface="Times New Roman" panose="02020603050405020304" pitchFamily="18" charset="0"/>
              </a:rPr>
              <a:t>Punaises de lit et déterminants sociaux de la santé: briser le silence et agir </a:t>
            </a:r>
            <a:endParaRPr lang="en-CA" sz="8000"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5B434356-48E2-4E26-A5FA-48FB021773A7}"/>
              </a:ext>
            </a:extLst>
          </p:cNvPr>
          <p:cNvSpPr txBox="1"/>
          <p:nvPr/>
        </p:nvSpPr>
        <p:spPr>
          <a:xfrm>
            <a:off x="8898036" y="1781288"/>
            <a:ext cx="30597230" cy="1569660"/>
          </a:xfrm>
          <a:prstGeom prst="rect">
            <a:avLst/>
          </a:prstGeom>
          <a:noFill/>
        </p:spPr>
        <p:txBody>
          <a:bodyPr wrap="square" rtlCol="0">
            <a:spAutoFit/>
          </a:bodyPr>
          <a:lstStyle/>
          <a:p>
            <a:r>
              <a:rPr lang="fr-FR" sz="4800" dirty="0"/>
              <a:t>Étude collaborative préliminaire francophone à Ottawa</a:t>
            </a:r>
          </a:p>
          <a:p>
            <a:r>
              <a:rPr lang="fr-FR" sz="4800" dirty="0"/>
              <a:t>Jolaine Lafrance, École des sciences infirmières; Marguerite </a:t>
            </a:r>
            <a:r>
              <a:rPr lang="fr-FR" sz="4800" dirty="0" err="1"/>
              <a:t>Soulière</a:t>
            </a:r>
            <a:r>
              <a:rPr lang="fr-FR" sz="4800" dirty="0"/>
              <a:t> PhD, École de service social</a:t>
            </a:r>
            <a:endParaRPr lang="en-CA" sz="4800" dirty="0"/>
          </a:p>
        </p:txBody>
      </p:sp>
      <p:sp>
        <p:nvSpPr>
          <p:cNvPr id="10" name="TextBox 9">
            <a:extLst>
              <a:ext uri="{FF2B5EF4-FFF2-40B4-BE49-F238E27FC236}">
                <a16:creationId xmlns:a16="http://schemas.microsoft.com/office/drawing/2014/main" id="{A06B0123-E073-4DA0-9724-CE2259112E47}"/>
              </a:ext>
            </a:extLst>
          </p:cNvPr>
          <p:cNvSpPr txBox="1"/>
          <p:nvPr/>
        </p:nvSpPr>
        <p:spPr>
          <a:xfrm>
            <a:off x="663981" y="5600927"/>
            <a:ext cx="10371502" cy="7088735"/>
          </a:xfrm>
          <a:prstGeom prst="rect">
            <a:avLst/>
          </a:prstGeom>
          <a:noFill/>
        </p:spPr>
        <p:txBody>
          <a:bodyPr wrap="square" rtlCol="0">
            <a:spAutoFit/>
          </a:bodyPr>
          <a:lstStyle/>
          <a:p>
            <a:pPr algn="just">
              <a:lnSpc>
                <a:spcPct val="107000"/>
              </a:lnSpc>
              <a:spcAft>
                <a:spcPts val="800"/>
              </a:spcAft>
            </a:pPr>
            <a:r>
              <a:rPr lang="fr-CA" sz="3000" dirty="0">
                <a:latin typeface="Calibri" panose="020F0502020204030204" pitchFamily="34" charset="0"/>
                <a:ea typeface="Calibri" panose="020F0502020204030204" pitchFamily="34" charset="0"/>
                <a:cs typeface="Times New Roman" panose="02020603050405020304" pitchFamily="18" charset="0"/>
              </a:rPr>
              <a:t>Alors que la croyance populaire associe les punaises de lit avec la pauvreté, les infestations de punaises de lit peuvent affecter tout le monde, et ce dans n’importe quel endroit public ou privé. </a:t>
            </a:r>
            <a:r>
              <a:rPr lang="fr-CA" sz="3000" dirty="0"/>
              <a:t>Les punaises de lit affectent socialement, financièrement, psychologiquement et physiquement les personnes touchées</a:t>
            </a:r>
            <a:r>
              <a:rPr lang="fr-CA" dirty="0"/>
              <a:t>. </a:t>
            </a:r>
            <a:r>
              <a:rPr lang="fr-CA" sz="3000" dirty="0"/>
              <a:t>Par contre, les rôles de chacun des acteurs concernés (décideurs, intervenants en santé et en services sociaux, organisations communautaires, entreprises privées, locataires et propriétaires, chercheurs, etc.) pour contrer les infestations de punaises de lit ne sont pas clairement définis</a:t>
            </a:r>
            <a:r>
              <a:rPr lang="fr-CA" dirty="0"/>
              <a:t>. </a:t>
            </a:r>
            <a:r>
              <a:rPr lang="fr-CA" sz="3000" dirty="0"/>
              <a:t>Les punaises de lit sont une problématique sociale </a:t>
            </a:r>
            <a:r>
              <a:rPr lang="fr-CA" sz="3000"/>
              <a:t>qui concerne </a:t>
            </a:r>
            <a:r>
              <a:rPr lang="fr-CA" sz="3000" dirty="0"/>
              <a:t>plusieurs acteurs clés et qui demande une approche collaborative pour la comprendre et agir efficacement. </a:t>
            </a:r>
            <a:endParaRPr lang="fr-CA" sz="30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r-CA" sz="3000"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0CCBAAD1-D88D-4123-882A-80D39AC461D6}"/>
              </a:ext>
            </a:extLst>
          </p:cNvPr>
          <p:cNvSpPr txBox="1"/>
          <p:nvPr/>
        </p:nvSpPr>
        <p:spPr>
          <a:xfrm>
            <a:off x="3848965" y="4590454"/>
            <a:ext cx="3421966" cy="830997"/>
          </a:xfrm>
          <a:prstGeom prst="rect">
            <a:avLst/>
          </a:prstGeom>
          <a:noFill/>
        </p:spPr>
        <p:txBody>
          <a:bodyPr wrap="square" rtlCol="0">
            <a:spAutoFit/>
          </a:bodyPr>
          <a:lstStyle/>
          <a:p>
            <a:r>
              <a:rPr lang="fr-CA" sz="4800" b="1" dirty="0">
                <a:solidFill>
                  <a:srgbClr val="DC8F1E"/>
                </a:solidFill>
              </a:rPr>
              <a:t>Introduction</a:t>
            </a:r>
            <a:endParaRPr lang="en-CA" sz="4800" b="1" dirty="0">
              <a:solidFill>
                <a:srgbClr val="DC8F1E"/>
              </a:solidFill>
            </a:endParaRPr>
          </a:p>
        </p:txBody>
      </p:sp>
      <p:sp>
        <p:nvSpPr>
          <p:cNvPr id="13" name="TextBox 12">
            <a:extLst>
              <a:ext uri="{FF2B5EF4-FFF2-40B4-BE49-F238E27FC236}">
                <a16:creationId xmlns:a16="http://schemas.microsoft.com/office/drawing/2014/main" id="{3C646962-21DA-44AE-AA53-0FE4E5CE6425}"/>
              </a:ext>
            </a:extLst>
          </p:cNvPr>
          <p:cNvSpPr txBox="1"/>
          <p:nvPr/>
        </p:nvSpPr>
        <p:spPr>
          <a:xfrm>
            <a:off x="674968" y="12908941"/>
            <a:ext cx="10177355" cy="11633954"/>
          </a:xfrm>
          <a:prstGeom prst="rect">
            <a:avLst/>
          </a:prstGeom>
          <a:noFill/>
        </p:spPr>
        <p:txBody>
          <a:bodyPr wrap="square" rtlCol="0">
            <a:spAutoFit/>
          </a:bodyPr>
          <a:lstStyle/>
          <a:p>
            <a:r>
              <a:rPr lang="fr-CA" sz="3000" dirty="0"/>
              <a:t>Un organisme œuvrant dans le domaine du logement abordable décide d’avoir recours à la recherche devant le constat de leur impuissance à contrer le problème des punaises de lit et à sensibiliser les décideurs à l’importance de fournir les ressources nécessaires pour agir. </a:t>
            </a:r>
          </a:p>
          <a:p>
            <a:pPr algn="just"/>
            <a:endParaRPr lang="fr-CA" sz="3000" dirty="0"/>
          </a:p>
          <a:p>
            <a:pPr algn="just"/>
            <a:r>
              <a:rPr lang="fr-CA" sz="3000" dirty="0"/>
              <a:t> « Nous devons tenter de convaincre et motiver les personnes qui viennent demander de l’aide à faire les actions prévues dans le contexte légal d’intervention avec lequel nous travaillions mais nous savons qu’il y a peu de chance qu’ils obtiennent un résultat satisfaisant dans un délai raisonnable, malgré tous les efforts qu’ils devront faire ». Les intervenants sociaux décrivent leur situation face à un problème collectif méconnu et ignoré.  </a:t>
            </a:r>
          </a:p>
          <a:p>
            <a:pPr algn="just"/>
            <a:endParaRPr lang="fr-CA" sz="3000" dirty="0"/>
          </a:p>
          <a:p>
            <a:pPr algn="just"/>
            <a:r>
              <a:rPr lang="fr-CA" sz="3000" dirty="0"/>
              <a:t>Le fait de documenter le phénomène et de produire des  connaissances scientifiques va fournir des outils à l’organisme afin  de revendiquer des politiques et des services pouvant venir en aide aux personnes qu’ils supportent en plus de sensibiliser  la communauté sur les punaises de lit. </a:t>
            </a:r>
          </a:p>
          <a:p>
            <a:pPr algn="just"/>
            <a:endParaRPr lang="fr-CA" sz="3000" dirty="0"/>
          </a:p>
          <a:p>
            <a:pPr algn="just"/>
            <a:r>
              <a:rPr lang="fr-CA" sz="3000" dirty="0"/>
              <a:t>Le projet s’élabore depuis ses débuts avec les chercheurs et des intervenants de l’organisme en vue de développer une recherche collaborative qui rassemble et fait travailler ensemble les acteurs clés et les personnes touchées.   </a:t>
            </a:r>
          </a:p>
          <a:p>
            <a:pPr algn="just"/>
            <a:endParaRPr lang="fr-CA" sz="3000" dirty="0"/>
          </a:p>
        </p:txBody>
      </p:sp>
      <p:sp>
        <p:nvSpPr>
          <p:cNvPr id="16" name="TextBox 15">
            <a:extLst>
              <a:ext uri="{FF2B5EF4-FFF2-40B4-BE49-F238E27FC236}">
                <a16:creationId xmlns:a16="http://schemas.microsoft.com/office/drawing/2014/main" id="{48B7B291-E242-4916-996A-92C512B3FA7B}"/>
              </a:ext>
            </a:extLst>
          </p:cNvPr>
          <p:cNvSpPr txBox="1"/>
          <p:nvPr/>
        </p:nvSpPr>
        <p:spPr>
          <a:xfrm>
            <a:off x="3620237" y="11991216"/>
            <a:ext cx="4707484" cy="830997"/>
          </a:xfrm>
          <a:prstGeom prst="rect">
            <a:avLst/>
          </a:prstGeom>
          <a:noFill/>
        </p:spPr>
        <p:txBody>
          <a:bodyPr wrap="square" rtlCol="0">
            <a:spAutoFit/>
          </a:bodyPr>
          <a:lstStyle/>
          <a:p>
            <a:r>
              <a:rPr lang="fr-CA" sz="4800" b="1" dirty="0">
                <a:solidFill>
                  <a:srgbClr val="DC8F1E"/>
                </a:solidFill>
              </a:rPr>
              <a:t>Mise en contexte</a:t>
            </a:r>
            <a:endParaRPr lang="en-CA" sz="4800" b="1" dirty="0">
              <a:solidFill>
                <a:srgbClr val="DC8F1E"/>
              </a:solidFill>
            </a:endParaRPr>
          </a:p>
        </p:txBody>
      </p:sp>
      <p:pic>
        <p:nvPicPr>
          <p:cNvPr id="19" name="Espace réservé du contenu 3">
            <a:extLst>
              <a:ext uri="{FF2B5EF4-FFF2-40B4-BE49-F238E27FC236}">
                <a16:creationId xmlns:a16="http://schemas.microsoft.com/office/drawing/2014/main" id="{3456115E-CEFF-5A43-9B91-A87F1020DE67}"/>
              </a:ext>
            </a:extLst>
          </p:cNvPr>
          <p:cNvPicPr>
            <a:picLocks noGrp="1" noChangeAspect="1"/>
          </p:cNvPicPr>
          <p:nvPr/>
        </p:nvPicPr>
        <p:blipFill rotWithShape="1">
          <a:blip r:embed="rId4"/>
          <a:srcRect l="5783" t="8652" r="4529" b="2277"/>
          <a:stretch/>
        </p:blipFill>
        <p:spPr>
          <a:xfrm>
            <a:off x="15257595" y="8957989"/>
            <a:ext cx="7761275" cy="7394676"/>
          </a:xfrm>
          <a:prstGeom prst="rect">
            <a:avLst/>
          </a:prstGeom>
        </p:spPr>
      </p:pic>
      <p:sp>
        <p:nvSpPr>
          <p:cNvPr id="27" name="Rectangle: Rounded Corners 26">
            <a:extLst>
              <a:ext uri="{FF2B5EF4-FFF2-40B4-BE49-F238E27FC236}">
                <a16:creationId xmlns:a16="http://schemas.microsoft.com/office/drawing/2014/main" id="{E21FB934-286A-48D0-BF1F-FE39C02A8A00}"/>
              </a:ext>
            </a:extLst>
          </p:cNvPr>
          <p:cNvSpPr/>
          <p:nvPr/>
        </p:nvSpPr>
        <p:spPr>
          <a:xfrm>
            <a:off x="28365437" y="4495183"/>
            <a:ext cx="15038297" cy="2248773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Rectangle: Rounded Corners 27">
            <a:extLst>
              <a:ext uri="{FF2B5EF4-FFF2-40B4-BE49-F238E27FC236}">
                <a16:creationId xmlns:a16="http://schemas.microsoft.com/office/drawing/2014/main" id="{2FA168D5-5F62-449C-A8D0-30A57B7290F5}"/>
              </a:ext>
            </a:extLst>
          </p:cNvPr>
          <p:cNvSpPr/>
          <p:nvPr/>
        </p:nvSpPr>
        <p:spPr>
          <a:xfrm>
            <a:off x="28257534" y="27517725"/>
            <a:ext cx="15038297" cy="5317594"/>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CA" b="1" dirty="0">
              <a:solidFill>
                <a:srgbClr val="E1B90D"/>
              </a:solidFill>
            </a:endParaRPr>
          </a:p>
        </p:txBody>
      </p:sp>
      <p:sp>
        <p:nvSpPr>
          <p:cNvPr id="30" name="Rectangle: Rounded Corners 29">
            <a:extLst>
              <a:ext uri="{FF2B5EF4-FFF2-40B4-BE49-F238E27FC236}">
                <a16:creationId xmlns:a16="http://schemas.microsoft.com/office/drawing/2014/main" id="{E00473CF-1E56-47E6-8387-437A26509BA9}"/>
              </a:ext>
            </a:extLst>
          </p:cNvPr>
          <p:cNvSpPr/>
          <p:nvPr/>
        </p:nvSpPr>
        <p:spPr>
          <a:xfrm>
            <a:off x="623944" y="23868143"/>
            <a:ext cx="10700070" cy="896717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CA" b="1" dirty="0">
              <a:solidFill>
                <a:srgbClr val="E1B90D"/>
              </a:solidFill>
            </a:endParaRPr>
          </a:p>
        </p:txBody>
      </p:sp>
      <p:sp>
        <p:nvSpPr>
          <p:cNvPr id="32" name="TextBox 31">
            <a:extLst>
              <a:ext uri="{FF2B5EF4-FFF2-40B4-BE49-F238E27FC236}">
                <a16:creationId xmlns:a16="http://schemas.microsoft.com/office/drawing/2014/main" id="{DCD431BF-0B41-4B44-ACD4-E427AF88A767}"/>
              </a:ext>
            </a:extLst>
          </p:cNvPr>
          <p:cNvSpPr txBox="1"/>
          <p:nvPr/>
        </p:nvSpPr>
        <p:spPr>
          <a:xfrm>
            <a:off x="17847273" y="4590454"/>
            <a:ext cx="4707484" cy="830997"/>
          </a:xfrm>
          <a:prstGeom prst="rect">
            <a:avLst/>
          </a:prstGeom>
          <a:noFill/>
        </p:spPr>
        <p:txBody>
          <a:bodyPr wrap="square" rtlCol="0">
            <a:spAutoFit/>
          </a:bodyPr>
          <a:lstStyle/>
          <a:p>
            <a:r>
              <a:rPr lang="fr-CA" sz="4800" b="1" dirty="0">
                <a:solidFill>
                  <a:srgbClr val="DC8F1E"/>
                </a:solidFill>
              </a:rPr>
              <a:t>Méthodologie</a:t>
            </a:r>
            <a:endParaRPr lang="en-CA" sz="4800" b="1" dirty="0">
              <a:solidFill>
                <a:srgbClr val="DC8F1E"/>
              </a:solidFill>
            </a:endParaRPr>
          </a:p>
        </p:txBody>
      </p:sp>
      <p:sp>
        <p:nvSpPr>
          <p:cNvPr id="33" name="TextBox 32">
            <a:extLst>
              <a:ext uri="{FF2B5EF4-FFF2-40B4-BE49-F238E27FC236}">
                <a16:creationId xmlns:a16="http://schemas.microsoft.com/office/drawing/2014/main" id="{2896D3FC-803E-4E31-8F33-F8C0DAD7F2A4}"/>
              </a:ext>
            </a:extLst>
          </p:cNvPr>
          <p:cNvSpPr txBox="1"/>
          <p:nvPr/>
        </p:nvSpPr>
        <p:spPr>
          <a:xfrm>
            <a:off x="34787782" y="4590454"/>
            <a:ext cx="4707484" cy="830997"/>
          </a:xfrm>
          <a:prstGeom prst="rect">
            <a:avLst/>
          </a:prstGeom>
          <a:noFill/>
        </p:spPr>
        <p:txBody>
          <a:bodyPr wrap="square" rtlCol="0">
            <a:spAutoFit/>
          </a:bodyPr>
          <a:lstStyle/>
          <a:p>
            <a:r>
              <a:rPr lang="fr-CA" sz="4800" b="1" dirty="0">
                <a:solidFill>
                  <a:srgbClr val="DC8F1E"/>
                </a:solidFill>
              </a:rPr>
              <a:t>Résultats</a:t>
            </a:r>
            <a:endParaRPr lang="en-CA" sz="4800" b="1" dirty="0">
              <a:solidFill>
                <a:srgbClr val="DC8F1E"/>
              </a:solidFill>
            </a:endParaRPr>
          </a:p>
        </p:txBody>
      </p:sp>
      <p:sp>
        <p:nvSpPr>
          <p:cNvPr id="35" name="TextBox 34">
            <a:extLst>
              <a:ext uri="{FF2B5EF4-FFF2-40B4-BE49-F238E27FC236}">
                <a16:creationId xmlns:a16="http://schemas.microsoft.com/office/drawing/2014/main" id="{2EC7B9E1-89EA-4E75-91D7-23CABCD75068}"/>
              </a:ext>
            </a:extLst>
          </p:cNvPr>
          <p:cNvSpPr txBox="1"/>
          <p:nvPr/>
        </p:nvSpPr>
        <p:spPr>
          <a:xfrm>
            <a:off x="13734639" y="18280581"/>
            <a:ext cx="13950166" cy="584775"/>
          </a:xfrm>
          <a:prstGeom prst="rect">
            <a:avLst/>
          </a:prstGeom>
          <a:noFill/>
        </p:spPr>
        <p:txBody>
          <a:bodyPr wrap="square" rtlCol="0">
            <a:spAutoFit/>
          </a:bodyPr>
          <a:lstStyle/>
          <a:p>
            <a:r>
              <a:rPr lang="fr-CA" sz="3200" b="1" dirty="0">
                <a:latin typeface="Calibri" panose="020F0502020204030204" pitchFamily="34" charset="0"/>
              </a:rPr>
              <a:t>2) Recherche documentaire</a:t>
            </a:r>
            <a:endParaRPr lang="en-CA" sz="3200" b="1" dirty="0">
              <a:latin typeface="Calibri" panose="020F0502020204030204" pitchFamily="34" charset="0"/>
            </a:endParaRPr>
          </a:p>
        </p:txBody>
      </p:sp>
      <p:sp>
        <p:nvSpPr>
          <p:cNvPr id="49" name="Callout: Down Arrow 48">
            <a:extLst>
              <a:ext uri="{FF2B5EF4-FFF2-40B4-BE49-F238E27FC236}">
                <a16:creationId xmlns:a16="http://schemas.microsoft.com/office/drawing/2014/main" id="{537F6E31-AC7F-4ED1-8AEF-2066221633D7}"/>
              </a:ext>
            </a:extLst>
          </p:cNvPr>
          <p:cNvSpPr/>
          <p:nvPr/>
        </p:nvSpPr>
        <p:spPr>
          <a:xfrm>
            <a:off x="12309245" y="22384388"/>
            <a:ext cx="14921976" cy="2323934"/>
          </a:xfrm>
          <a:prstGeom prst="downArrowCallout">
            <a:avLst>
              <a:gd name="adj1" fmla="val 38890"/>
              <a:gd name="adj2" fmla="val 33513"/>
              <a:gd name="adj3" fmla="val 9483"/>
              <a:gd name="adj4" fmla="val 84347"/>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Rectangle 49">
            <a:extLst>
              <a:ext uri="{FF2B5EF4-FFF2-40B4-BE49-F238E27FC236}">
                <a16:creationId xmlns:a16="http://schemas.microsoft.com/office/drawing/2014/main" id="{614A8216-2EB7-4C9A-8540-80DC4E90B3CA}"/>
              </a:ext>
            </a:extLst>
          </p:cNvPr>
          <p:cNvSpPr/>
          <p:nvPr/>
        </p:nvSpPr>
        <p:spPr>
          <a:xfrm>
            <a:off x="12359309" y="22559423"/>
            <a:ext cx="15016408" cy="1860702"/>
          </a:xfrm>
          <a:prstGeom prst="rect">
            <a:avLst/>
          </a:prstGeom>
        </p:spPr>
        <p:txBody>
          <a:bodyPr wrap="square">
            <a:spAutoFit/>
          </a:bodyPr>
          <a:lstStyle/>
          <a:p>
            <a:pPr>
              <a:lnSpc>
                <a:spcPct val="107000"/>
              </a:lnSpc>
              <a:spcAft>
                <a:spcPts val="800"/>
              </a:spcAft>
            </a:pPr>
            <a:r>
              <a:rPr lang="fr-CA" sz="2400" dirty="0">
                <a:latin typeface="Calibri" panose="020F0502020204030204" pitchFamily="34" charset="0"/>
                <a:ea typeface="Calibri" panose="020F0502020204030204" pitchFamily="34" charset="0"/>
                <a:cs typeface="Times New Roman" panose="02020603050405020304" pitchFamily="18" charset="0"/>
              </a:rPr>
              <a:t>24 articles ont été ajoutés:</a:t>
            </a:r>
          </a:p>
          <a:p>
            <a:pPr marL="457200" indent="-457200">
              <a:lnSpc>
                <a:spcPct val="107000"/>
              </a:lnSpc>
              <a:spcAft>
                <a:spcPts val="800"/>
              </a:spcAft>
              <a:buFont typeface="Wingdings" panose="05000000000000000000" pitchFamily="2" charset="2"/>
              <a:buChar char="Ø"/>
            </a:pPr>
            <a:r>
              <a:rPr lang="fr-CA" sz="2400" dirty="0">
                <a:latin typeface="Calibri" panose="020F0502020204030204" pitchFamily="34" charset="0"/>
                <a:ea typeface="Calibri" panose="020F0502020204030204" pitchFamily="34" charset="0"/>
                <a:cs typeface="Times New Roman" panose="02020603050405020304" pitchFamily="18" charset="0"/>
              </a:rPr>
              <a:t> à la suite de la recherche spécifique d’articles cités dans les articles originalement retenus des bases de données et;</a:t>
            </a:r>
          </a:p>
          <a:p>
            <a:pPr marL="457200" indent="-457200">
              <a:lnSpc>
                <a:spcPct val="107000"/>
              </a:lnSpc>
              <a:spcAft>
                <a:spcPts val="800"/>
              </a:spcAft>
              <a:buFont typeface="Wingdings" panose="05000000000000000000" pitchFamily="2" charset="2"/>
              <a:buChar char="Ø"/>
            </a:pPr>
            <a:r>
              <a:rPr lang="fr-CA" sz="2400" dirty="0">
                <a:latin typeface="Calibri" panose="020F0502020204030204" pitchFamily="34" charset="0"/>
                <a:ea typeface="Calibri" panose="020F0502020204030204" pitchFamily="34" charset="0"/>
                <a:cs typeface="Times New Roman" panose="02020603050405020304" pitchFamily="18" charset="0"/>
              </a:rPr>
              <a:t>par la recherche d’auteurs ayant publié beaucoup d’articles sur le sujet sur le site de la bibliothèque de l’Université d’Ottawa</a:t>
            </a:r>
            <a:endParaRPr lang="en-CA" sz="2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1" name="Rectangle 50">
            <a:extLst>
              <a:ext uri="{FF2B5EF4-FFF2-40B4-BE49-F238E27FC236}">
                <a16:creationId xmlns:a16="http://schemas.microsoft.com/office/drawing/2014/main" id="{21333C03-81FF-4D1F-B0C2-BC683FF61492}"/>
              </a:ext>
            </a:extLst>
          </p:cNvPr>
          <p:cNvSpPr/>
          <p:nvPr/>
        </p:nvSpPr>
        <p:spPr>
          <a:xfrm>
            <a:off x="16224516" y="24789616"/>
            <a:ext cx="6998474" cy="503579"/>
          </a:xfrm>
          <a:prstGeom prst="rect">
            <a:avLst/>
          </a:prstGeom>
          <a:solidFill>
            <a:srgbClr val="B7DA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2" name="TextBox 51">
            <a:extLst>
              <a:ext uri="{FF2B5EF4-FFF2-40B4-BE49-F238E27FC236}">
                <a16:creationId xmlns:a16="http://schemas.microsoft.com/office/drawing/2014/main" id="{EE5B8EF8-D46D-4634-94DB-D6A458605D89}"/>
              </a:ext>
            </a:extLst>
          </p:cNvPr>
          <p:cNvSpPr txBox="1"/>
          <p:nvPr/>
        </p:nvSpPr>
        <p:spPr>
          <a:xfrm>
            <a:off x="17178636" y="24712917"/>
            <a:ext cx="6469387" cy="553998"/>
          </a:xfrm>
          <a:prstGeom prst="rect">
            <a:avLst/>
          </a:prstGeom>
          <a:noFill/>
        </p:spPr>
        <p:txBody>
          <a:bodyPr wrap="square" rtlCol="0">
            <a:spAutoFit/>
          </a:bodyPr>
          <a:lstStyle/>
          <a:p>
            <a:r>
              <a:rPr lang="fr-CA" sz="3000" dirty="0">
                <a:solidFill>
                  <a:prstClr val="black"/>
                </a:solidFill>
                <a:latin typeface="Calibri" panose="020F0502020204030204" pitchFamily="34" charset="0"/>
                <a:ea typeface="Calibri" panose="020F0502020204030204" pitchFamily="34" charset="0"/>
                <a:cs typeface="Times New Roman" panose="02020603050405020304" pitchFamily="18" charset="0"/>
              </a:rPr>
              <a:t> </a:t>
            </a:r>
            <a:r>
              <a:rPr lang="fr-CA"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Au total, 53 articles ont été conservés.</a:t>
            </a:r>
            <a:endParaRPr lang="en-CA" sz="2400" dirty="0"/>
          </a:p>
        </p:txBody>
      </p:sp>
      <p:sp>
        <p:nvSpPr>
          <p:cNvPr id="55" name="TextBox 54">
            <a:extLst>
              <a:ext uri="{FF2B5EF4-FFF2-40B4-BE49-F238E27FC236}">
                <a16:creationId xmlns:a16="http://schemas.microsoft.com/office/drawing/2014/main" id="{29211214-312A-4E4B-B201-696040C034DE}"/>
              </a:ext>
            </a:extLst>
          </p:cNvPr>
          <p:cNvSpPr txBox="1"/>
          <p:nvPr/>
        </p:nvSpPr>
        <p:spPr>
          <a:xfrm>
            <a:off x="12332357" y="18832118"/>
            <a:ext cx="15387816" cy="1477328"/>
          </a:xfrm>
          <a:prstGeom prst="rect">
            <a:avLst/>
          </a:prstGeom>
          <a:noFill/>
        </p:spPr>
        <p:txBody>
          <a:bodyPr wrap="square" rtlCol="0">
            <a:spAutoFit/>
          </a:bodyPr>
          <a:lstStyle/>
          <a:p>
            <a:pPr lvl="0"/>
            <a:r>
              <a:rPr lang="fr-CA" sz="3000" dirty="0">
                <a:solidFill>
                  <a:prstClr val="black"/>
                </a:solidFill>
                <a:latin typeface="Calibri" panose="020F0502020204030204" pitchFamily="34" charset="0"/>
              </a:rPr>
              <a:t>La thématique ciblée par la recherche documentaire est punaises de lit et la </a:t>
            </a:r>
            <a:r>
              <a:rPr lang="fr-CA" sz="3000" u="sng" dirty="0">
                <a:solidFill>
                  <a:prstClr val="black"/>
                </a:solidFill>
                <a:latin typeface="Calibri" panose="020F0502020204030204" pitchFamily="34" charset="0"/>
              </a:rPr>
              <a:t>santé physique et mentale</a:t>
            </a:r>
            <a:r>
              <a:rPr lang="fr-CA" sz="3000" dirty="0">
                <a:solidFill>
                  <a:prstClr val="black"/>
                </a:solidFill>
                <a:latin typeface="Calibri" panose="020F0502020204030204" pitchFamily="34" charset="0"/>
              </a:rPr>
              <a:t>. Par contre, l’information pertinente qui se retrouvait dans les articles sélectionnés a aussi été incluse aux résultats. </a:t>
            </a:r>
            <a:r>
              <a:rPr lang="fr-CA" sz="3000" dirty="0">
                <a:solidFill>
                  <a:prstClr val="black"/>
                </a:solidFill>
                <a:latin typeface="Calibri" panose="020F0502020204030204" pitchFamily="34" charset="0"/>
                <a:ea typeface="Calibri" panose="020F0502020204030204" pitchFamily="34" charset="0"/>
                <a:cs typeface="Times New Roman" panose="02020603050405020304" pitchFamily="18" charset="0"/>
              </a:rPr>
              <a:t>CINAHL &amp; Medline sont les deux bases de données utilisées.</a:t>
            </a:r>
            <a:endParaRPr lang="en-CA" sz="3000" b="1" dirty="0">
              <a:solidFill>
                <a:prstClr val="black"/>
              </a:solidFill>
              <a:latin typeface="Calibri" panose="020F0502020204030204" pitchFamily="34" charset="0"/>
            </a:endParaRPr>
          </a:p>
        </p:txBody>
      </p:sp>
      <p:sp>
        <p:nvSpPr>
          <p:cNvPr id="58" name="TextBox 57">
            <a:extLst>
              <a:ext uri="{FF2B5EF4-FFF2-40B4-BE49-F238E27FC236}">
                <a16:creationId xmlns:a16="http://schemas.microsoft.com/office/drawing/2014/main" id="{104CE0EB-B94C-493E-B27F-0193735AA256}"/>
              </a:ext>
            </a:extLst>
          </p:cNvPr>
          <p:cNvSpPr txBox="1"/>
          <p:nvPr/>
        </p:nvSpPr>
        <p:spPr>
          <a:xfrm>
            <a:off x="13734639" y="25667447"/>
            <a:ext cx="7652161" cy="584775"/>
          </a:xfrm>
          <a:prstGeom prst="rect">
            <a:avLst/>
          </a:prstGeom>
          <a:noFill/>
        </p:spPr>
        <p:txBody>
          <a:bodyPr wrap="square" rtlCol="0">
            <a:spAutoFit/>
          </a:bodyPr>
          <a:lstStyle/>
          <a:p>
            <a:r>
              <a:rPr lang="fr-CA" sz="3200" b="1" dirty="0">
                <a:latin typeface="Calibri" panose="020F0502020204030204" pitchFamily="34" charset="0"/>
              </a:rPr>
              <a:t>3) Entrevues avec des collaborateurs </a:t>
            </a:r>
            <a:endParaRPr lang="en-CA" sz="3200" b="1" dirty="0">
              <a:latin typeface="Calibri" panose="020F0502020204030204" pitchFamily="34" charset="0"/>
            </a:endParaRPr>
          </a:p>
        </p:txBody>
      </p:sp>
      <p:sp>
        <p:nvSpPr>
          <p:cNvPr id="59" name="TextBox 58">
            <a:extLst>
              <a:ext uri="{FF2B5EF4-FFF2-40B4-BE49-F238E27FC236}">
                <a16:creationId xmlns:a16="http://schemas.microsoft.com/office/drawing/2014/main" id="{CBC77F23-BB9A-4ED0-877F-B86CE0877F14}"/>
              </a:ext>
            </a:extLst>
          </p:cNvPr>
          <p:cNvSpPr txBox="1"/>
          <p:nvPr/>
        </p:nvSpPr>
        <p:spPr>
          <a:xfrm>
            <a:off x="11971388" y="26256458"/>
            <a:ext cx="15527121" cy="3785652"/>
          </a:xfrm>
          <a:prstGeom prst="rect">
            <a:avLst/>
          </a:prstGeom>
          <a:noFill/>
        </p:spPr>
        <p:txBody>
          <a:bodyPr wrap="square" rtlCol="0">
            <a:spAutoFit/>
          </a:bodyPr>
          <a:lstStyle/>
          <a:p>
            <a:r>
              <a:rPr lang="fr-CA" sz="3000" dirty="0"/>
              <a:t>La rédaction de deux guides d’entrevues (un pour les organismes et un pour les députés) a permis d’orienter les discussions. Des questions étaient formulées dans le but de répondre à des objectifs (ex. connaître les défis de l’organisme) mais chaque personne rencontrée était libre d’aborder d’autres aspects de la question. Le but de ces entrevues était de faire un premier contact avec des collaborateurs potentiels, pour faire partie de l’équipe de recherche ou du comité aviseur. </a:t>
            </a:r>
          </a:p>
          <a:p>
            <a:r>
              <a:rPr lang="fr-CA" sz="3000" dirty="0"/>
              <a:t>		</a:t>
            </a:r>
          </a:p>
          <a:p>
            <a:r>
              <a:rPr lang="fr-CA" sz="3000" dirty="0"/>
              <a:t>Suite à l’envoi d’un courriel à 22 collaborateurs, huit collaborateurs ont été rencontrés et sept d’entre eux ont été conviés à une future rencontre d’équipe.</a:t>
            </a:r>
          </a:p>
        </p:txBody>
      </p:sp>
      <p:sp>
        <p:nvSpPr>
          <p:cNvPr id="62" name="TextBox 61">
            <a:extLst>
              <a:ext uri="{FF2B5EF4-FFF2-40B4-BE49-F238E27FC236}">
                <a16:creationId xmlns:a16="http://schemas.microsoft.com/office/drawing/2014/main" id="{F2D52F23-1812-452D-930A-6C599132DAB5}"/>
              </a:ext>
            </a:extLst>
          </p:cNvPr>
          <p:cNvSpPr txBox="1"/>
          <p:nvPr/>
        </p:nvSpPr>
        <p:spPr>
          <a:xfrm>
            <a:off x="14214824" y="16288332"/>
            <a:ext cx="11972382" cy="553998"/>
          </a:xfrm>
          <a:prstGeom prst="rect">
            <a:avLst/>
          </a:prstGeom>
          <a:noFill/>
        </p:spPr>
        <p:txBody>
          <a:bodyPr wrap="square" rtlCol="0">
            <a:spAutoFit/>
          </a:bodyPr>
          <a:lstStyle/>
          <a:p>
            <a:r>
              <a:rPr lang="fr-CA" sz="3000" dirty="0"/>
              <a:t>Figure 1: La recherche active participative </a:t>
            </a:r>
            <a:r>
              <a:rPr lang="fr-CA" sz="2000" dirty="0"/>
              <a:t>(</a:t>
            </a:r>
            <a:r>
              <a:rPr lang="fr-FR" sz="2000" dirty="0"/>
              <a:t>Chevalier, </a:t>
            </a:r>
            <a:r>
              <a:rPr lang="fr-FR" sz="2000" dirty="0" err="1"/>
              <a:t>Buckles</a:t>
            </a:r>
            <a:r>
              <a:rPr lang="fr-FR" sz="2000" dirty="0"/>
              <a:t> &amp;Bourassa,2013)</a:t>
            </a:r>
            <a:endParaRPr lang="en-CA" sz="2000" dirty="0"/>
          </a:p>
        </p:txBody>
      </p:sp>
      <p:sp>
        <p:nvSpPr>
          <p:cNvPr id="29" name="TextBox 28">
            <a:extLst>
              <a:ext uri="{FF2B5EF4-FFF2-40B4-BE49-F238E27FC236}">
                <a16:creationId xmlns:a16="http://schemas.microsoft.com/office/drawing/2014/main" id="{471B4419-03D5-4AF4-9C3B-F5F8134181C9}"/>
              </a:ext>
            </a:extLst>
          </p:cNvPr>
          <p:cNvSpPr txBox="1"/>
          <p:nvPr/>
        </p:nvSpPr>
        <p:spPr>
          <a:xfrm>
            <a:off x="2259539" y="24165183"/>
            <a:ext cx="9518073" cy="830997"/>
          </a:xfrm>
          <a:prstGeom prst="rect">
            <a:avLst/>
          </a:prstGeom>
          <a:noFill/>
        </p:spPr>
        <p:txBody>
          <a:bodyPr wrap="square" rtlCol="0">
            <a:spAutoFit/>
          </a:bodyPr>
          <a:lstStyle/>
          <a:p>
            <a:r>
              <a:rPr lang="fr-CA" sz="4800" b="1" dirty="0">
                <a:solidFill>
                  <a:srgbClr val="DC8F1E"/>
                </a:solidFill>
              </a:rPr>
              <a:t>Références &amp; Remerciements</a:t>
            </a:r>
            <a:endParaRPr lang="en-CA" sz="4800" b="1" dirty="0">
              <a:solidFill>
                <a:srgbClr val="DC8F1E"/>
              </a:solidFill>
            </a:endParaRPr>
          </a:p>
        </p:txBody>
      </p:sp>
      <p:sp>
        <p:nvSpPr>
          <p:cNvPr id="66" name="TextBox 65">
            <a:extLst>
              <a:ext uri="{FF2B5EF4-FFF2-40B4-BE49-F238E27FC236}">
                <a16:creationId xmlns:a16="http://schemas.microsoft.com/office/drawing/2014/main" id="{620E44E4-A8A5-4DA1-B451-E5DD85ADDD75}"/>
              </a:ext>
            </a:extLst>
          </p:cNvPr>
          <p:cNvSpPr txBox="1"/>
          <p:nvPr/>
        </p:nvSpPr>
        <p:spPr>
          <a:xfrm>
            <a:off x="29355393" y="27514462"/>
            <a:ext cx="12187189" cy="830997"/>
          </a:xfrm>
          <a:prstGeom prst="rect">
            <a:avLst/>
          </a:prstGeom>
          <a:noFill/>
        </p:spPr>
        <p:txBody>
          <a:bodyPr wrap="square" rtlCol="0">
            <a:spAutoFit/>
          </a:bodyPr>
          <a:lstStyle/>
          <a:p>
            <a:pPr algn="ctr"/>
            <a:r>
              <a:rPr lang="fr-CA" sz="4800" b="1" dirty="0">
                <a:solidFill>
                  <a:srgbClr val="DC8F1E"/>
                </a:solidFill>
              </a:rPr>
              <a:t>Conclusion, recommandations et suite</a:t>
            </a:r>
            <a:endParaRPr lang="en-CA" sz="4800" b="1" dirty="0">
              <a:solidFill>
                <a:srgbClr val="DC8F1E"/>
              </a:solidFill>
            </a:endParaRPr>
          </a:p>
        </p:txBody>
      </p:sp>
      <p:sp>
        <p:nvSpPr>
          <p:cNvPr id="69" name="TextBox 68">
            <a:extLst>
              <a:ext uri="{FF2B5EF4-FFF2-40B4-BE49-F238E27FC236}">
                <a16:creationId xmlns:a16="http://schemas.microsoft.com/office/drawing/2014/main" id="{AB51C860-2AAA-438F-BF70-2B8658D4AC42}"/>
              </a:ext>
            </a:extLst>
          </p:cNvPr>
          <p:cNvSpPr txBox="1"/>
          <p:nvPr/>
        </p:nvSpPr>
        <p:spPr>
          <a:xfrm>
            <a:off x="943689" y="24924133"/>
            <a:ext cx="10250680" cy="1477328"/>
          </a:xfrm>
          <a:prstGeom prst="rect">
            <a:avLst/>
          </a:prstGeom>
          <a:noFill/>
        </p:spPr>
        <p:txBody>
          <a:bodyPr wrap="square" rtlCol="0">
            <a:spAutoFit/>
          </a:bodyPr>
          <a:lstStyle/>
          <a:p>
            <a:pPr algn="just"/>
            <a:r>
              <a:rPr lang="fr-CA" sz="3000" dirty="0"/>
              <a:t>J’aimerai remercier ma professeure superviseure, Marguerite Soulière, pour son soutien tout au long de ce projet et le CNFS pour avoir m’avoir permis de participer à ce projet.  </a:t>
            </a:r>
            <a:endParaRPr lang="en-CA" sz="3000" dirty="0"/>
          </a:p>
        </p:txBody>
      </p:sp>
      <p:pic>
        <p:nvPicPr>
          <p:cNvPr id="1026" name="Picture 2">
            <a:extLst>
              <a:ext uri="{FF2B5EF4-FFF2-40B4-BE49-F238E27FC236}">
                <a16:creationId xmlns:a16="http://schemas.microsoft.com/office/drawing/2014/main" id="{68E3C015-22B9-407A-AE63-8B7D665AB1A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920" y="441401"/>
            <a:ext cx="5802441" cy="274717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EF1620E4-9748-47E5-A735-33027FA16B1F}"/>
              </a:ext>
            </a:extLst>
          </p:cNvPr>
          <p:cNvSpPr txBox="1"/>
          <p:nvPr/>
        </p:nvSpPr>
        <p:spPr>
          <a:xfrm>
            <a:off x="12168931" y="6086913"/>
            <a:ext cx="15387816" cy="2862322"/>
          </a:xfrm>
          <a:prstGeom prst="rect">
            <a:avLst/>
          </a:prstGeom>
          <a:noFill/>
        </p:spPr>
        <p:txBody>
          <a:bodyPr wrap="square" rtlCol="0">
            <a:spAutoFit/>
          </a:bodyPr>
          <a:lstStyle/>
          <a:p>
            <a:pPr algn="just"/>
            <a:r>
              <a:rPr lang="fr-CA" sz="3000" dirty="0">
                <a:latin typeface="Calibri" panose="020F0502020204030204" pitchFamily="34" charset="0"/>
              </a:rPr>
              <a:t>La recherche collaborative permet de reconnaître l’expérience des personnes concernées et de susciter chez elle un sentiment d’</a:t>
            </a:r>
            <a:r>
              <a:rPr lang="fr-CA" sz="3000" i="1" dirty="0" err="1">
                <a:latin typeface="Calibri" panose="020F0502020204030204" pitchFamily="34" charset="0"/>
              </a:rPr>
              <a:t>empowerment</a:t>
            </a:r>
            <a:r>
              <a:rPr lang="fr-CA" sz="3000" dirty="0">
                <a:latin typeface="Calibri" panose="020F0502020204030204" pitchFamily="34" charset="0"/>
              </a:rPr>
              <a:t> </a:t>
            </a:r>
            <a:r>
              <a:rPr lang="fr-CA" sz="2000" dirty="0">
                <a:latin typeface="Calibri" panose="020F0502020204030204" pitchFamily="34" charset="0"/>
              </a:rPr>
              <a:t>(Kirby, 2006). </a:t>
            </a:r>
          </a:p>
          <a:p>
            <a:pPr algn="just"/>
            <a:r>
              <a:rPr lang="fr-CA" sz="3000" dirty="0">
                <a:latin typeface="Calibri" panose="020F0502020204030204" pitchFamily="34" charset="0"/>
              </a:rPr>
              <a:t>Le processus permet de «…</a:t>
            </a:r>
            <a:r>
              <a:rPr lang="fr-CA" sz="3000" i="1" dirty="0" err="1">
                <a:latin typeface="Calibri" panose="020F0502020204030204" pitchFamily="34" charset="0"/>
              </a:rPr>
              <a:t>co</a:t>
            </a:r>
            <a:r>
              <a:rPr lang="fr-CA" sz="3000" i="1" dirty="0">
                <a:latin typeface="Calibri" panose="020F0502020204030204" pitchFamily="34" charset="0"/>
              </a:rPr>
              <a:t>-construire avec le citoyen des projets de recherche adaptés dont le déroulé sera caractérisé par une collaboration permanente aboutissant à une meilleure compréhension des phénomènes et à l'élaboration conjointe de solutions, condition pour une acceptation sociétale efficace»</a:t>
            </a:r>
            <a:r>
              <a:rPr lang="fr-CA" sz="2000" dirty="0">
                <a:latin typeface="Calibri" panose="020F0502020204030204" pitchFamily="34" charset="0"/>
              </a:rPr>
              <a:t>(École thématique recherche action participative, 2019). </a:t>
            </a:r>
          </a:p>
        </p:txBody>
      </p:sp>
      <p:sp>
        <p:nvSpPr>
          <p:cNvPr id="41" name="TextBox 40">
            <a:extLst>
              <a:ext uri="{FF2B5EF4-FFF2-40B4-BE49-F238E27FC236}">
                <a16:creationId xmlns:a16="http://schemas.microsoft.com/office/drawing/2014/main" id="{DBD16E0F-0CF9-4600-8C53-BA5CE86A5CD2}"/>
              </a:ext>
            </a:extLst>
          </p:cNvPr>
          <p:cNvSpPr txBox="1"/>
          <p:nvPr/>
        </p:nvSpPr>
        <p:spPr>
          <a:xfrm>
            <a:off x="13767897" y="5454247"/>
            <a:ext cx="13950166" cy="584775"/>
          </a:xfrm>
          <a:prstGeom prst="rect">
            <a:avLst/>
          </a:prstGeom>
          <a:noFill/>
        </p:spPr>
        <p:txBody>
          <a:bodyPr wrap="square" rtlCol="0">
            <a:spAutoFit/>
          </a:bodyPr>
          <a:lstStyle/>
          <a:p>
            <a:pPr marL="514350" indent="-514350">
              <a:buAutoNum type="arabicParenR"/>
            </a:pPr>
            <a:r>
              <a:rPr lang="fr-CA" sz="3200" b="1" dirty="0">
                <a:latin typeface="Calibri" panose="020F0502020204030204" pitchFamily="34" charset="0"/>
              </a:rPr>
              <a:t>Approche de recherche</a:t>
            </a:r>
            <a:endParaRPr lang="en-CA" sz="3200" b="1" dirty="0">
              <a:latin typeface="Calibri" panose="020F0502020204030204" pitchFamily="34" charset="0"/>
            </a:endParaRPr>
          </a:p>
        </p:txBody>
      </p:sp>
      <p:sp>
        <p:nvSpPr>
          <p:cNvPr id="42" name="Callout: Down Arrow 41">
            <a:extLst>
              <a:ext uri="{FF2B5EF4-FFF2-40B4-BE49-F238E27FC236}">
                <a16:creationId xmlns:a16="http://schemas.microsoft.com/office/drawing/2014/main" id="{06EB8E08-4B77-4D2F-8A62-3E823F9473DD}"/>
              </a:ext>
            </a:extLst>
          </p:cNvPr>
          <p:cNvSpPr/>
          <p:nvPr/>
        </p:nvSpPr>
        <p:spPr>
          <a:xfrm>
            <a:off x="12453139" y="20447757"/>
            <a:ext cx="7243916" cy="1893167"/>
          </a:xfrm>
          <a:prstGeom prst="downArrowCallout">
            <a:avLst>
              <a:gd name="adj1" fmla="val 38890"/>
              <a:gd name="adj2" fmla="val 33513"/>
              <a:gd name="adj3" fmla="val 9483"/>
              <a:gd name="adj4" fmla="val 87294"/>
            </a:avLst>
          </a:prstGeom>
          <a:solidFill>
            <a:srgbClr val="B7DA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6" name="TextBox 45">
            <a:extLst>
              <a:ext uri="{FF2B5EF4-FFF2-40B4-BE49-F238E27FC236}">
                <a16:creationId xmlns:a16="http://schemas.microsoft.com/office/drawing/2014/main" id="{AF26EA3A-7824-45EF-A46E-586F21DD897F}"/>
              </a:ext>
            </a:extLst>
          </p:cNvPr>
          <p:cNvSpPr txBox="1"/>
          <p:nvPr/>
        </p:nvSpPr>
        <p:spPr>
          <a:xfrm>
            <a:off x="12453139" y="20390740"/>
            <a:ext cx="7317094" cy="1774845"/>
          </a:xfrm>
          <a:prstGeom prst="rect">
            <a:avLst/>
          </a:prstGeom>
          <a:noFill/>
        </p:spPr>
        <p:txBody>
          <a:bodyPr wrap="square" rtlCol="0">
            <a:spAutoFit/>
          </a:bodyPr>
          <a:lstStyle/>
          <a:p>
            <a:pPr lvl="0" algn="ctr">
              <a:spcAft>
                <a:spcPts val="800"/>
              </a:spcAft>
            </a:pPr>
            <a:r>
              <a:rPr lang="fr-CA"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CINAHL (EBSCO)</a:t>
            </a:r>
          </a:p>
          <a:p>
            <a:pPr marL="457200" lvl="0" indent="-457200">
              <a:spcAft>
                <a:spcPts val="800"/>
              </a:spcAft>
              <a:buFont typeface="Wingdings" panose="05000000000000000000" pitchFamily="2" charset="2"/>
              <a:buChar char="Ø"/>
            </a:pPr>
            <a:r>
              <a:rPr lang="fr-CA"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31 articles ont été retenus de 191 articles à la suite de la lecture du résumé et;</a:t>
            </a:r>
          </a:p>
          <a:p>
            <a:pPr marL="457200" lvl="0" indent="-457200">
              <a:spcAft>
                <a:spcPts val="800"/>
              </a:spcAft>
              <a:buFont typeface="Wingdings" panose="05000000000000000000" pitchFamily="2" charset="2"/>
              <a:buChar char="Ø"/>
            </a:pPr>
            <a:r>
              <a:rPr lang="fr-CA"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23 articles ont été retenus après la lecture complète. </a:t>
            </a:r>
            <a:endParaRPr lang="en-CA" sz="24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B6B19447-81BA-415B-AE83-E9AB36F426E6}"/>
              </a:ext>
            </a:extLst>
          </p:cNvPr>
          <p:cNvSpPr txBox="1"/>
          <p:nvPr/>
        </p:nvSpPr>
        <p:spPr>
          <a:xfrm>
            <a:off x="12266197" y="17061133"/>
            <a:ext cx="15202112" cy="1015663"/>
          </a:xfrm>
          <a:prstGeom prst="rect">
            <a:avLst/>
          </a:prstGeom>
          <a:noFill/>
        </p:spPr>
        <p:txBody>
          <a:bodyPr wrap="square" rtlCol="0">
            <a:spAutoFit/>
          </a:bodyPr>
          <a:lstStyle/>
          <a:p>
            <a:r>
              <a:rPr lang="fr-CA" sz="3000" dirty="0"/>
              <a:t>La recherche préliminaire a donné lieu à cinq rencontre pour définir les objectifs, les stratégies et pour discuter au fur et à mesure des résultats de la recherche documentaire et des entrevues.  </a:t>
            </a:r>
          </a:p>
        </p:txBody>
      </p:sp>
      <p:sp>
        <p:nvSpPr>
          <p:cNvPr id="8" name="ZoneTexte 7">
            <a:extLst>
              <a:ext uri="{FF2B5EF4-FFF2-40B4-BE49-F238E27FC236}">
                <a16:creationId xmlns:a16="http://schemas.microsoft.com/office/drawing/2014/main" id="{D942B1BF-EB46-A84E-A6D6-DBBE26F5194B}"/>
              </a:ext>
            </a:extLst>
          </p:cNvPr>
          <p:cNvSpPr txBox="1"/>
          <p:nvPr/>
        </p:nvSpPr>
        <p:spPr>
          <a:xfrm>
            <a:off x="28606044" y="5516722"/>
            <a:ext cx="14413250" cy="20898029"/>
          </a:xfrm>
          <a:prstGeom prst="rect">
            <a:avLst/>
          </a:prstGeom>
          <a:noFill/>
        </p:spPr>
        <p:txBody>
          <a:bodyPr wrap="square" rtlCol="0">
            <a:spAutoFit/>
          </a:bodyPr>
          <a:lstStyle/>
          <a:p>
            <a:r>
              <a:rPr lang="fr-CA" sz="3000" b="1" dirty="0">
                <a:latin typeface="Calibri" panose="020F0502020204030204" pitchFamily="34" charset="0"/>
                <a:cs typeface="Calibri" panose="020F0502020204030204" pitchFamily="34" charset="0"/>
              </a:rPr>
              <a:t>	</a:t>
            </a:r>
            <a:r>
              <a:rPr lang="fr-CA" sz="3200" b="1" dirty="0">
                <a:latin typeface="Calibri" panose="020F0502020204030204" pitchFamily="34" charset="0"/>
                <a:cs typeface="Calibri" panose="020F0502020204030204" pitchFamily="34" charset="0"/>
              </a:rPr>
              <a:t>Punaises de lit</a:t>
            </a:r>
          </a:p>
          <a:p>
            <a:endParaRPr lang="fr-CA" sz="800" b="1" dirty="0">
              <a:latin typeface="Calibri" panose="020F0502020204030204" pitchFamily="34" charset="0"/>
              <a:cs typeface="Calibri" panose="020F0502020204030204" pitchFamily="34" charset="0"/>
            </a:endParaRPr>
          </a:p>
          <a:p>
            <a:pPr algn="just"/>
            <a:r>
              <a:rPr lang="fr-CA" sz="3000" dirty="0">
                <a:latin typeface="Calibri" panose="020F0502020204030204" pitchFamily="34" charset="0"/>
                <a:cs typeface="Calibri" panose="020F0502020204030204" pitchFamily="34" charset="0"/>
              </a:rPr>
              <a:t>Les morsures de punaises de lit ont une apparence variée </a:t>
            </a:r>
            <a:r>
              <a:rPr lang="fr-CA" sz="2000" dirty="0">
                <a:latin typeface="Calibri" panose="020F0502020204030204" pitchFamily="34" charset="0"/>
                <a:cs typeface="Calibri" panose="020F0502020204030204" pitchFamily="34" charset="0"/>
              </a:rPr>
              <a:t>(Goddard &amp; </a:t>
            </a:r>
            <a:r>
              <a:rPr lang="fr-CA" sz="2000" dirty="0" err="1">
                <a:latin typeface="Calibri" panose="020F0502020204030204" pitchFamily="34" charset="0"/>
                <a:cs typeface="Calibri" panose="020F0502020204030204" pitchFamily="34" charset="0"/>
              </a:rPr>
              <a:t>deShazo</a:t>
            </a:r>
            <a:r>
              <a:rPr lang="fr-CA" sz="2000" dirty="0">
                <a:latin typeface="Calibri" panose="020F0502020204030204" pitchFamily="34" charset="0"/>
                <a:cs typeface="Calibri" panose="020F0502020204030204" pitchFamily="34" charset="0"/>
              </a:rPr>
              <a:t>, 2009; </a:t>
            </a:r>
            <a:r>
              <a:rPr lang="fr-CA" sz="2000" dirty="0" err="1">
                <a:latin typeface="Calibri" panose="020F0502020204030204" pitchFamily="34" charset="0"/>
                <a:cs typeface="Calibri" panose="020F0502020204030204" pitchFamily="34" charset="0"/>
              </a:rPr>
              <a:t>Doggett</a:t>
            </a:r>
            <a:r>
              <a:rPr lang="fr-CA" sz="2000" dirty="0">
                <a:latin typeface="Calibri" panose="020F0502020204030204" pitchFamily="34" charset="0"/>
                <a:cs typeface="Calibri" panose="020F0502020204030204" pitchFamily="34" charset="0"/>
              </a:rPr>
              <a:t>, Dwyer, </a:t>
            </a:r>
            <a:r>
              <a:rPr lang="fr-CA" sz="2000" dirty="0" err="1">
                <a:latin typeface="Calibri" panose="020F0502020204030204" pitchFamily="34" charset="0"/>
                <a:cs typeface="Calibri" panose="020F0502020204030204" pitchFamily="34" charset="0"/>
              </a:rPr>
              <a:t>Peñas</a:t>
            </a:r>
            <a:r>
              <a:rPr lang="fr-CA" sz="2000" dirty="0">
                <a:latin typeface="Calibri" panose="020F0502020204030204" pitchFamily="34" charset="0"/>
                <a:cs typeface="Calibri" panose="020F0502020204030204" pitchFamily="34" charset="0"/>
              </a:rPr>
              <a:t> &amp; Russell, 2012)</a:t>
            </a:r>
            <a:r>
              <a:rPr lang="fr-CA" sz="3000" b="1" dirty="0">
                <a:latin typeface="Calibri" panose="020F0502020204030204" pitchFamily="34" charset="0"/>
                <a:cs typeface="Calibri" panose="020F0502020204030204" pitchFamily="34" charset="0"/>
              </a:rPr>
              <a:t> </a:t>
            </a:r>
            <a:r>
              <a:rPr lang="fr-CA" sz="3000" dirty="0">
                <a:latin typeface="Calibri" panose="020F0502020204030204" pitchFamily="34" charset="0"/>
                <a:cs typeface="Calibri" panose="020F0502020204030204" pitchFamily="34" charset="0"/>
              </a:rPr>
              <a:t>et même certaines personnes n’ont aucune réaction cutanée après avoir été mordues.</a:t>
            </a:r>
            <a:r>
              <a:rPr lang="fr-CA" sz="3000" dirty="0">
                <a:latin typeface="Calibri" panose="020F0502020204030204" pitchFamily="34" charset="0"/>
                <a:cs typeface="Times New Roman" panose="02020603050405020304" pitchFamily="18" charset="0"/>
              </a:rPr>
              <a:t> L</a:t>
            </a:r>
            <a:r>
              <a:rPr lang="fr-CA" sz="3000" dirty="0">
                <a:latin typeface="Calibri" panose="020F0502020204030204" pitchFamily="34" charset="0"/>
                <a:ea typeface="Calibri" panose="020F0502020204030204" pitchFamily="34" charset="0"/>
                <a:cs typeface="Times New Roman" panose="02020603050405020304" pitchFamily="18" charset="0"/>
              </a:rPr>
              <a:t>es autorités de santé publique tardent à s’impliquer activement dans la lutte aux infestations de punaises de lit puisqu’elles ne sont pas considérées un vecteur de maladie.</a:t>
            </a:r>
            <a:endParaRPr lang="en-CA" sz="3000" dirty="0"/>
          </a:p>
          <a:p>
            <a:pPr algn="just"/>
            <a:r>
              <a:rPr lang="fr-CA" sz="3000" dirty="0">
                <a:latin typeface="Calibri" panose="020F0502020204030204" pitchFamily="34" charset="0"/>
                <a:cs typeface="Calibri" panose="020F0502020204030204" pitchFamily="34" charset="0"/>
              </a:rPr>
              <a:t>Les punaises de lit sont difficiles à éliminer car elles peuvent survivre jusqu’à un an sans se nourrir </a:t>
            </a:r>
            <a:r>
              <a:rPr lang="fr-CA" sz="2000" dirty="0">
                <a:latin typeface="Calibri" panose="020F0502020204030204" pitchFamily="34" charset="0"/>
                <a:cs typeface="Calibri" panose="020F0502020204030204" pitchFamily="34" charset="0"/>
              </a:rPr>
              <a:t>(</a:t>
            </a:r>
            <a:r>
              <a:rPr lang="fr-CA" sz="2000" dirty="0" err="1">
                <a:latin typeface="Calibri" panose="020F0502020204030204" pitchFamily="34" charset="0"/>
                <a:cs typeface="Calibri" panose="020F0502020204030204" pitchFamily="34" charset="0"/>
              </a:rPr>
              <a:t>Cleary</a:t>
            </a:r>
            <a:r>
              <a:rPr lang="fr-CA" sz="2000" dirty="0">
                <a:latin typeface="Calibri" panose="020F0502020204030204" pitchFamily="34" charset="0"/>
                <a:cs typeface="Calibri" panose="020F0502020204030204" pitchFamily="34" charset="0"/>
              </a:rPr>
              <a:t> &amp; Buchanan, 2004; Goddard &amp; </a:t>
            </a:r>
            <a:r>
              <a:rPr lang="fr-CA" sz="2000" dirty="0" err="1">
                <a:latin typeface="Calibri" panose="020F0502020204030204" pitchFamily="34" charset="0"/>
                <a:cs typeface="Calibri" panose="020F0502020204030204" pitchFamily="34" charset="0"/>
              </a:rPr>
              <a:t>Deshazo</a:t>
            </a:r>
            <a:r>
              <a:rPr lang="fr-CA" sz="2000" dirty="0">
                <a:latin typeface="Calibri" panose="020F0502020204030204" pitchFamily="34" charset="0"/>
                <a:cs typeface="Calibri" panose="020F0502020204030204" pitchFamily="34" charset="0"/>
              </a:rPr>
              <a:t>, 2009). </a:t>
            </a:r>
            <a:r>
              <a:rPr lang="fr-CA" sz="3000" dirty="0">
                <a:latin typeface="Calibri" panose="020F0502020204030204" pitchFamily="34" charset="0"/>
                <a:cs typeface="Calibri" panose="020F0502020204030204" pitchFamily="34" charset="0"/>
              </a:rPr>
              <a:t>Les lois </a:t>
            </a:r>
            <a:r>
              <a:rPr lang="fr-CA" sz="3000" dirty="0"/>
              <a:t>sur les droits et devoirs des propriétaires et des locataires sont ambiguës alors que les infestations de punaises sont en plein essor en partie dû à la résistance des punaises de lit aux traitements chimiques </a:t>
            </a:r>
            <a:r>
              <a:rPr lang="fr-CA" dirty="0"/>
              <a:t>(</a:t>
            </a:r>
            <a:r>
              <a:rPr lang="fr-CA" dirty="0" err="1"/>
              <a:t>Ratnapradipa</a:t>
            </a:r>
            <a:r>
              <a:rPr lang="fr-CA" dirty="0"/>
              <a:t>, </a:t>
            </a:r>
            <a:r>
              <a:rPr lang="fr-CA" dirty="0" err="1"/>
              <a:t>Ritzel</a:t>
            </a:r>
            <a:r>
              <a:rPr lang="fr-CA" dirty="0"/>
              <a:t>, </a:t>
            </a:r>
            <a:r>
              <a:rPr lang="fr-CA" dirty="0" err="1"/>
              <a:t>Haramis</a:t>
            </a:r>
            <a:r>
              <a:rPr lang="fr-CA" dirty="0"/>
              <a:t>, &amp; </a:t>
            </a:r>
            <a:r>
              <a:rPr lang="fr-CA" dirty="0" err="1"/>
              <a:t>Blliss</a:t>
            </a:r>
            <a:r>
              <a:rPr lang="fr-CA" dirty="0"/>
              <a:t>, 2011)</a:t>
            </a:r>
            <a:r>
              <a:rPr lang="fr-CA" sz="3200" dirty="0"/>
              <a:t>. Il existe beaucoup d’information sur les méthodes alternatives aux traitements chimiques utilisés pour les infestations de punaises de lit par contre certaines  sources se contredissent entre elles sur la meilleure façon de les appliquer.</a:t>
            </a:r>
          </a:p>
          <a:p>
            <a:endParaRPr lang="fr-CA" sz="800" dirty="0"/>
          </a:p>
          <a:p>
            <a:endParaRPr lang="fr-CA" sz="800" b="1" dirty="0">
              <a:latin typeface="Calibri" panose="020F0502020204030204" pitchFamily="34" charset="0"/>
              <a:cs typeface="Calibri" panose="020F0502020204030204" pitchFamily="34" charset="0"/>
            </a:endParaRPr>
          </a:p>
          <a:p>
            <a:r>
              <a:rPr lang="fr-CA" sz="3000" b="1" dirty="0">
                <a:latin typeface="Calibri" panose="020F0502020204030204" pitchFamily="34" charset="0"/>
                <a:cs typeface="Calibri" panose="020F0502020204030204" pitchFamily="34" charset="0"/>
              </a:rPr>
              <a:t>	</a:t>
            </a:r>
            <a:r>
              <a:rPr lang="fr-CA" sz="3200" b="1" dirty="0">
                <a:latin typeface="Calibri" panose="020F0502020204030204" pitchFamily="34" charset="0"/>
                <a:cs typeface="Calibri" panose="020F0502020204030204" pitchFamily="34" charset="0"/>
              </a:rPr>
              <a:t>Effets sur la santé physique</a:t>
            </a:r>
          </a:p>
          <a:p>
            <a:endParaRPr lang="fr-CA" sz="800" b="1" dirty="0">
              <a:latin typeface="Calibri" panose="020F0502020204030204" pitchFamily="34" charset="0"/>
              <a:cs typeface="Calibri" panose="020F0502020204030204" pitchFamily="34" charset="0"/>
            </a:endParaRPr>
          </a:p>
          <a:p>
            <a:pPr algn="just"/>
            <a:r>
              <a:rPr lang="fr-CA" sz="3000" dirty="0">
                <a:latin typeface="Calibri" panose="020F0502020204030204" pitchFamily="34" charset="0"/>
                <a:cs typeface="Calibri" panose="020F0502020204030204" pitchFamily="34" charset="0"/>
              </a:rPr>
              <a:t>Les punaises de lit peuvent être à l’origine de symptômes bénins, mais aussi de symptômes très graves dépendamment de la personne et de l’exposition. Des symptômes systémiques comme l’asthme </a:t>
            </a:r>
            <a:r>
              <a:rPr lang="fr-CA" sz="2000" dirty="0">
                <a:latin typeface="Calibri" panose="020F0502020204030204" pitchFamily="34" charset="0"/>
                <a:cs typeface="Calibri" panose="020F0502020204030204" pitchFamily="34" charset="0"/>
              </a:rPr>
              <a:t>(</a:t>
            </a:r>
            <a:r>
              <a:rPr lang="fr-CA" sz="2000" dirty="0" err="1">
                <a:latin typeface="Calibri" panose="020F0502020204030204" pitchFamily="34" charset="0"/>
                <a:cs typeface="Calibri" panose="020F0502020204030204" pitchFamily="34" charset="0"/>
              </a:rPr>
              <a:t>Doggett</a:t>
            </a:r>
            <a:r>
              <a:rPr lang="fr-CA" sz="2000" dirty="0">
                <a:latin typeface="Calibri" panose="020F0502020204030204" pitchFamily="34" charset="0"/>
                <a:cs typeface="Calibri" panose="020F0502020204030204" pitchFamily="34" charset="0"/>
              </a:rPr>
              <a:t>, Dwyer, </a:t>
            </a:r>
            <a:r>
              <a:rPr lang="fr-CA" sz="2000" dirty="0" err="1">
                <a:latin typeface="Calibri" panose="020F0502020204030204" pitchFamily="34" charset="0"/>
                <a:cs typeface="Calibri" panose="020F0502020204030204" pitchFamily="34" charset="0"/>
              </a:rPr>
              <a:t>Peñas</a:t>
            </a:r>
            <a:r>
              <a:rPr lang="fr-CA" sz="2000" dirty="0">
                <a:latin typeface="Calibri" panose="020F0502020204030204" pitchFamily="34" charset="0"/>
                <a:cs typeface="Calibri" panose="020F0502020204030204" pitchFamily="34" charset="0"/>
              </a:rPr>
              <a:t> &amp; Russell, 2012; </a:t>
            </a:r>
            <a:r>
              <a:rPr lang="fr-CA" sz="2000" dirty="0" err="1">
                <a:latin typeface="Calibri" panose="020F0502020204030204" pitchFamily="34" charset="0"/>
                <a:cs typeface="Calibri" panose="020F0502020204030204" pitchFamily="34" charset="0"/>
              </a:rPr>
              <a:t>Doggett</a:t>
            </a:r>
            <a:r>
              <a:rPr lang="fr-CA" sz="2000" dirty="0">
                <a:latin typeface="Calibri" panose="020F0502020204030204" pitchFamily="34" charset="0"/>
                <a:cs typeface="Calibri" panose="020F0502020204030204" pitchFamily="34" charset="0"/>
              </a:rPr>
              <a:t> &amp; Russell, 2009), </a:t>
            </a:r>
            <a:r>
              <a:rPr lang="fr-CA" sz="3000" dirty="0">
                <a:latin typeface="Calibri" panose="020F0502020204030204" pitchFamily="34" charset="0"/>
                <a:cs typeface="Calibri" panose="020F0502020204030204" pitchFamily="34" charset="0"/>
              </a:rPr>
              <a:t>l’urticaire et l’anaphylaxie </a:t>
            </a:r>
            <a:r>
              <a:rPr lang="fr-CA" sz="2000" dirty="0">
                <a:latin typeface="Calibri" panose="020F0502020204030204" pitchFamily="34" charset="0"/>
                <a:cs typeface="Calibri" panose="020F0502020204030204" pitchFamily="34" charset="0"/>
              </a:rPr>
              <a:t>(Rossi &amp; </a:t>
            </a:r>
            <a:r>
              <a:rPr lang="fr-CA" sz="2000" dirty="0" err="1">
                <a:latin typeface="Calibri" panose="020F0502020204030204" pitchFamily="34" charset="0"/>
                <a:cs typeface="Calibri" panose="020F0502020204030204" pitchFamily="34" charset="0"/>
              </a:rPr>
              <a:t>Jennings</a:t>
            </a:r>
            <a:r>
              <a:rPr lang="fr-CA" sz="2000" dirty="0">
                <a:latin typeface="Calibri" panose="020F0502020204030204" pitchFamily="34" charset="0"/>
                <a:cs typeface="Calibri" panose="020F0502020204030204" pitchFamily="34" charset="0"/>
              </a:rPr>
              <a:t>, 2010) </a:t>
            </a:r>
            <a:r>
              <a:rPr lang="fr-CA" sz="3000" dirty="0">
                <a:latin typeface="Calibri" panose="020F0502020204030204" pitchFamily="34" charset="0"/>
                <a:cs typeface="Calibri" panose="020F0502020204030204" pitchFamily="34" charset="0"/>
              </a:rPr>
              <a:t>ont été répertoriés </a:t>
            </a:r>
            <a:r>
              <a:rPr lang="fr-CA" sz="2000" dirty="0">
                <a:latin typeface="Calibri" panose="020F0502020204030204" pitchFamily="34" charset="0"/>
                <a:cs typeface="Calibri" panose="020F0502020204030204" pitchFamily="34" charset="0"/>
              </a:rPr>
              <a:t>(Goddard &amp; </a:t>
            </a:r>
            <a:r>
              <a:rPr lang="fr-CA" sz="2000" dirty="0" err="1">
                <a:latin typeface="Calibri" panose="020F0502020204030204" pitchFamily="34" charset="0"/>
                <a:cs typeface="Calibri" panose="020F0502020204030204" pitchFamily="34" charset="0"/>
              </a:rPr>
              <a:t>Deshazo</a:t>
            </a:r>
            <a:r>
              <a:rPr lang="fr-CA" sz="2000" dirty="0">
                <a:latin typeface="Calibri" panose="020F0502020204030204" pitchFamily="34" charset="0"/>
                <a:cs typeface="Calibri" panose="020F0502020204030204" pitchFamily="34" charset="0"/>
              </a:rPr>
              <a:t>, 2009). </a:t>
            </a:r>
            <a:r>
              <a:rPr lang="fr-CA" sz="3000" dirty="0">
                <a:latin typeface="Calibri" panose="020F0502020204030204" pitchFamily="34" charset="0"/>
                <a:cs typeface="Calibri" panose="020F0502020204030204" pitchFamily="34" charset="0"/>
              </a:rPr>
              <a:t>Dans les cas sévères d’infestations, l’anémie est une complication possible </a:t>
            </a:r>
            <a:r>
              <a:rPr lang="fr-CA" sz="2000" dirty="0">
                <a:latin typeface="Calibri" panose="020F0502020204030204" pitchFamily="34" charset="0"/>
                <a:cs typeface="Calibri" panose="020F0502020204030204" pitchFamily="34" charset="0"/>
              </a:rPr>
              <a:t>(</a:t>
            </a:r>
            <a:r>
              <a:rPr lang="fr-CA" sz="2000" dirty="0" err="1">
                <a:latin typeface="Calibri" panose="020F0502020204030204" pitchFamily="34" charset="0"/>
                <a:cs typeface="Calibri" panose="020F0502020204030204" pitchFamily="34" charset="0"/>
              </a:rPr>
              <a:t>Doggett</a:t>
            </a:r>
            <a:r>
              <a:rPr lang="fr-CA" sz="2000" dirty="0">
                <a:latin typeface="Calibri" panose="020F0502020204030204" pitchFamily="34" charset="0"/>
                <a:cs typeface="Calibri" panose="020F0502020204030204" pitchFamily="34" charset="0"/>
              </a:rPr>
              <a:t>, Dwyer, </a:t>
            </a:r>
            <a:r>
              <a:rPr lang="fr-CA" sz="2000" dirty="0" err="1">
                <a:latin typeface="Calibri" panose="020F0502020204030204" pitchFamily="34" charset="0"/>
                <a:cs typeface="Calibri" panose="020F0502020204030204" pitchFamily="34" charset="0"/>
              </a:rPr>
              <a:t>Peñas</a:t>
            </a:r>
            <a:r>
              <a:rPr lang="fr-CA" sz="2000" dirty="0">
                <a:latin typeface="Calibri" panose="020F0502020204030204" pitchFamily="34" charset="0"/>
                <a:cs typeface="Calibri" panose="020F0502020204030204" pitchFamily="34" charset="0"/>
              </a:rPr>
              <a:t> &amp; Russell, 2012; </a:t>
            </a:r>
            <a:r>
              <a:rPr lang="fr-CA" sz="2000" dirty="0" err="1">
                <a:latin typeface="Calibri" panose="020F0502020204030204" pitchFamily="34" charset="0"/>
                <a:cs typeface="Calibri" panose="020F0502020204030204" pitchFamily="34" charset="0"/>
              </a:rPr>
              <a:t>Doggett</a:t>
            </a:r>
            <a:r>
              <a:rPr lang="fr-CA" sz="2000" dirty="0">
                <a:latin typeface="Calibri" panose="020F0502020204030204" pitchFamily="34" charset="0"/>
                <a:cs typeface="Calibri" panose="020F0502020204030204" pitchFamily="34" charset="0"/>
              </a:rPr>
              <a:t> &amp; Russell, 2009; Pritchard &amp; </a:t>
            </a:r>
            <a:r>
              <a:rPr lang="fr-CA" sz="2000" dirty="0" err="1">
                <a:latin typeface="Calibri" panose="020F0502020204030204" pitchFamily="34" charset="0"/>
                <a:cs typeface="Calibri" panose="020F0502020204030204" pitchFamily="34" charset="0"/>
              </a:rPr>
              <a:t>Hwang</a:t>
            </a:r>
            <a:r>
              <a:rPr lang="fr-CA" sz="2000" dirty="0">
                <a:latin typeface="Calibri" panose="020F0502020204030204" pitchFamily="34" charset="0"/>
                <a:cs typeface="Calibri" panose="020F0502020204030204" pitchFamily="34" charset="0"/>
              </a:rPr>
              <a:t>, 2009)</a:t>
            </a:r>
            <a:r>
              <a:rPr lang="fr-CA" sz="3000" dirty="0">
                <a:latin typeface="Calibri" panose="020F0502020204030204" pitchFamily="34" charset="0"/>
                <a:cs typeface="Calibri" panose="020F0502020204030204" pitchFamily="34" charset="0"/>
              </a:rPr>
              <a:t>. À la suite des piqûres des punaises de lit </a:t>
            </a:r>
            <a:r>
              <a:rPr lang="fr-CA" sz="2000" dirty="0">
                <a:latin typeface="Calibri" panose="020F0502020204030204" pitchFamily="34" charset="0"/>
                <a:cs typeface="Calibri" panose="020F0502020204030204" pitchFamily="34" charset="0"/>
              </a:rPr>
              <a:t>(</a:t>
            </a:r>
            <a:r>
              <a:rPr lang="fr-CA" sz="2000" dirty="0" err="1">
                <a:latin typeface="Calibri" panose="020F0502020204030204" pitchFamily="34" charset="0"/>
                <a:cs typeface="Calibri" panose="020F0502020204030204" pitchFamily="34" charset="0"/>
              </a:rPr>
              <a:t>Cleary</a:t>
            </a:r>
            <a:r>
              <a:rPr lang="fr-CA" sz="2000" dirty="0">
                <a:latin typeface="Calibri" panose="020F0502020204030204" pitchFamily="34" charset="0"/>
                <a:cs typeface="Calibri" panose="020F0502020204030204" pitchFamily="34" charset="0"/>
              </a:rPr>
              <a:t> &amp; Buchanan, 2004), </a:t>
            </a:r>
            <a:r>
              <a:rPr lang="fr-CA" sz="3000" dirty="0">
                <a:latin typeface="Calibri" panose="020F0502020204030204" pitchFamily="34" charset="0"/>
                <a:cs typeface="Calibri" panose="020F0502020204030204" pitchFamily="34" charset="0"/>
              </a:rPr>
              <a:t>les démangeaisons qui s’ensuivent peuvent donner lieu à une infection secondaire </a:t>
            </a:r>
            <a:r>
              <a:rPr lang="fr-CA" sz="2000" dirty="0">
                <a:latin typeface="Calibri" panose="020F0502020204030204" pitchFamily="34" charset="0"/>
                <a:cs typeface="Calibri" panose="020F0502020204030204" pitchFamily="34" charset="0"/>
              </a:rPr>
              <a:t>(Goddard &amp; </a:t>
            </a:r>
            <a:r>
              <a:rPr lang="fr-CA" sz="2000" dirty="0" err="1">
                <a:latin typeface="Calibri" panose="020F0502020204030204" pitchFamily="34" charset="0"/>
                <a:cs typeface="Calibri" panose="020F0502020204030204" pitchFamily="34" charset="0"/>
              </a:rPr>
              <a:t>Deshazo</a:t>
            </a:r>
            <a:r>
              <a:rPr lang="fr-CA" sz="2000" dirty="0">
                <a:latin typeface="Calibri" panose="020F0502020204030204" pitchFamily="34" charset="0"/>
                <a:cs typeface="Calibri" panose="020F0502020204030204" pitchFamily="34" charset="0"/>
              </a:rPr>
              <a:t>, 2009; Rossi &amp; </a:t>
            </a:r>
            <a:r>
              <a:rPr lang="fr-CA" sz="2000" dirty="0" err="1">
                <a:latin typeface="Calibri" panose="020F0502020204030204" pitchFamily="34" charset="0"/>
                <a:cs typeface="Calibri" panose="020F0502020204030204" pitchFamily="34" charset="0"/>
              </a:rPr>
              <a:t>Jennings</a:t>
            </a:r>
            <a:r>
              <a:rPr lang="fr-CA" sz="2000" dirty="0">
                <a:latin typeface="Calibri" panose="020F0502020204030204" pitchFamily="34" charset="0"/>
                <a:cs typeface="Calibri" panose="020F0502020204030204" pitchFamily="34" charset="0"/>
              </a:rPr>
              <a:t>, 2010). </a:t>
            </a:r>
            <a:r>
              <a:rPr lang="fr-CA" sz="3000" dirty="0">
                <a:latin typeface="Calibri" panose="020F0502020204030204" pitchFamily="34" charset="0"/>
                <a:cs typeface="Calibri" panose="020F0502020204030204" pitchFamily="34" charset="0"/>
              </a:rPr>
              <a:t>Un symptôme étonnant rapporté est la douleur (</a:t>
            </a:r>
            <a:r>
              <a:rPr lang="fr-CA" sz="2000" dirty="0">
                <a:latin typeface="Calibri" panose="020F0502020204030204" pitchFamily="34" charset="0"/>
                <a:cs typeface="Calibri" panose="020F0502020204030204" pitchFamily="34" charset="0"/>
              </a:rPr>
              <a:t>Wang, Singh, </a:t>
            </a:r>
            <a:r>
              <a:rPr lang="fr-CA" sz="2000" dirty="0" err="1">
                <a:latin typeface="Calibri" panose="020F0502020204030204" pitchFamily="34" charset="0"/>
                <a:cs typeface="Calibri" panose="020F0502020204030204" pitchFamily="34" charset="0"/>
              </a:rPr>
              <a:t>Zha</a:t>
            </a:r>
            <a:r>
              <a:rPr lang="fr-CA" sz="2000" dirty="0">
                <a:latin typeface="Calibri" panose="020F0502020204030204" pitchFamily="34" charset="0"/>
                <a:cs typeface="Calibri" panose="020F0502020204030204" pitchFamily="34" charset="0"/>
              </a:rPr>
              <a:t> &amp; Cooper, 2016) </a:t>
            </a:r>
            <a:r>
              <a:rPr lang="fr-CA" sz="3000" dirty="0">
                <a:latin typeface="Calibri" panose="020F0502020204030204" pitchFamily="34" charset="0"/>
                <a:cs typeface="Calibri" panose="020F0502020204030204" pitchFamily="34" charset="0"/>
              </a:rPr>
              <a:t>mais</a:t>
            </a:r>
            <a:r>
              <a:rPr lang="fr-CA" sz="2000" dirty="0">
                <a:latin typeface="Calibri" panose="020F0502020204030204" pitchFamily="34" charset="0"/>
                <a:cs typeface="Calibri" panose="020F0502020204030204" pitchFamily="34" charset="0"/>
              </a:rPr>
              <a:t> </a:t>
            </a:r>
            <a:r>
              <a:rPr lang="fr-CA" sz="3000" dirty="0">
                <a:latin typeface="Calibri" panose="020F0502020204030204" pitchFamily="34" charset="0"/>
                <a:cs typeface="Calibri" panose="020F0502020204030204" pitchFamily="34" charset="0"/>
              </a:rPr>
              <a:t>aucun autre article n’a été trouvé avec des résultats similaires.  </a:t>
            </a:r>
          </a:p>
          <a:p>
            <a:endParaRPr lang="fr-CA" sz="800" dirty="0">
              <a:latin typeface="Calibri" panose="020F0502020204030204" pitchFamily="34" charset="0"/>
              <a:cs typeface="Calibri" panose="020F0502020204030204" pitchFamily="34" charset="0"/>
            </a:endParaRPr>
          </a:p>
          <a:p>
            <a:r>
              <a:rPr lang="fr-CA" sz="3000" dirty="0">
                <a:latin typeface="Calibri" panose="020F0502020204030204" pitchFamily="34" charset="0"/>
                <a:cs typeface="Calibri" panose="020F0502020204030204" pitchFamily="34" charset="0"/>
              </a:rPr>
              <a:t>	</a:t>
            </a:r>
            <a:r>
              <a:rPr lang="fr-CA" sz="3200" b="1" dirty="0">
                <a:latin typeface="Calibri" panose="020F0502020204030204" pitchFamily="34" charset="0"/>
                <a:cs typeface="Calibri" panose="020F0502020204030204" pitchFamily="34" charset="0"/>
              </a:rPr>
              <a:t>Effets sur la santé mentale </a:t>
            </a:r>
          </a:p>
          <a:p>
            <a:endParaRPr lang="fr-CA" sz="800" b="1" dirty="0">
              <a:latin typeface="Calibri" panose="020F0502020204030204" pitchFamily="34" charset="0"/>
              <a:cs typeface="Calibri" panose="020F0502020204030204" pitchFamily="34" charset="0"/>
            </a:endParaRPr>
          </a:p>
          <a:p>
            <a:pPr algn="just"/>
            <a:r>
              <a:rPr lang="fr-CA" sz="3000" dirty="0">
                <a:latin typeface="Calibri" panose="020F0502020204030204" pitchFamily="34" charset="0"/>
                <a:cs typeface="Calibri" panose="020F0502020204030204" pitchFamily="34" charset="0"/>
              </a:rPr>
              <a:t>Les symptômes psychologiques possibles des infestations de punaises de lit sont nombreux, mais à la fois méconnus et banalisés. La détresse psychologique, l’anxiété, les perturbations du sommeil, la stigmatisation et l’isolation sont les symptômes psychologiques les plus fréquemment rapportés dans les écrits (</a:t>
            </a:r>
            <a:r>
              <a:rPr lang="fr-CA" sz="2000" dirty="0">
                <a:latin typeface="Calibri" panose="020F0502020204030204" pitchFamily="34" charset="0"/>
                <a:cs typeface="Calibri" panose="020F0502020204030204" pitchFamily="34" charset="0"/>
              </a:rPr>
              <a:t>Ashcroft et al., 2015; </a:t>
            </a:r>
            <a:r>
              <a:rPr lang="fr-CA" sz="2000" dirty="0" err="1">
                <a:latin typeface="Calibri" panose="020F0502020204030204" pitchFamily="34" charset="0"/>
                <a:cs typeface="Calibri" panose="020F0502020204030204" pitchFamily="34" charset="0"/>
              </a:rPr>
              <a:t>Aultman</a:t>
            </a:r>
            <a:r>
              <a:rPr lang="fr-CA" sz="2000" dirty="0">
                <a:latin typeface="Calibri" panose="020F0502020204030204" pitchFamily="34" charset="0"/>
                <a:cs typeface="Calibri" panose="020F0502020204030204" pitchFamily="34" charset="0"/>
              </a:rPr>
              <a:t>, 2013; </a:t>
            </a:r>
            <a:r>
              <a:rPr lang="fr-CA" sz="2000" dirty="0" err="1">
                <a:latin typeface="Calibri" panose="020F0502020204030204" pitchFamily="34" charset="0"/>
                <a:cs typeface="Calibri" panose="020F0502020204030204" pitchFamily="34" charset="0"/>
              </a:rPr>
              <a:t>Doggett</a:t>
            </a:r>
            <a:r>
              <a:rPr lang="fr-CA" sz="2000" dirty="0">
                <a:latin typeface="Calibri" panose="020F0502020204030204" pitchFamily="34" charset="0"/>
                <a:cs typeface="Calibri" panose="020F0502020204030204" pitchFamily="34" charset="0"/>
              </a:rPr>
              <a:t>, Dwyer, </a:t>
            </a:r>
            <a:r>
              <a:rPr lang="fr-CA" sz="2000" dirty="0" err="1">
                <a:latin typeface="Calibri" panose="020F0502020204030204" pitchFamily="34" charset="0"/>
                <a:cs typeface="Calibri" panose="020F0502020204030204" pitchFamily="34" charset="0"/>
              </a:rPr>
              <a:t>Peñas</a:t>
            </a:r>
            <a:r>
              <a:rPr lang="fr-CA" sz="2000" dirty="0">
                <a:latin typeface="Calibri" panose="020F0502020204030204" pitchFamily="34" charset="0"/>
                <a:cs typeface="Calibri" panose="020F0502020204030204" pitchFamily="34" charset="0"/>
              </a:rPr>
              <a:t> &amp; Russell, 2012).</a:t>
            </a:r>
            <a:r>
              <a:rPr lang="fr-CA" sz="3000" dirty="0">
                <a:latin typeface="Calibri" panose="020F0502020204030204" pitchFamily="34" charset="0"/>
                <a:cs typeface="Calibri" panose="020F0502020204030204" pitchFamily="34" charset="0"/>
              </a:rPr>
              <a:t> Les infestations de punaises de lit amènent un stress non quantifiable sur les épaules des familles puisqu’il n’est pas possible de dire quand le problème sera réglé. Dans une revue de la littérature sur les problèmes de santé mentale et les punaises de lit, Ashcroft et al. (2015) ont inventorié une série de symptômes psychiatriques tels que la paranoïa, la sensation d’insectes vivant sur la peau et des comportements suicidaires, la dépression et le syndrome de stress post-traumatique (SSPT). Il est faux de penser qu’une fois l’infestation traitée, les personnes n’auront plus de symptômes de problème de santé mentale. Le syndrome d’</a:t>
            </a:r>
            <a:r>
              <a:rPr lang="fr-CA" sz="3000" dirty="0" err="1">
                <a:latin typeface="Calibri" panose="020F0502020204030204" pitchFamily="34" charset="0"/>
                <a:cs typeface="Calibri" panose="020F0502020204030204" pitchFamily="34" charset="0"/>
              </a:rPr>
              <a:t>Ekbom</a:t>
            </a:r>
            <a:r>
              <a:rPr lang="fr-CA" sz="3000" dirty="0">
                <a:latin typeface="Calibri" panose="020F0502020204030204" pitchFamily="34" charset="0"/>
                <a:cs typeface="Calibri" panose="020F0502020204030204" pitchFamily="34" charset="0"/>
              </a:rPr>
              <a:t> apparaît lorsqu’une personne croit que des insectes vivent sur son corps. Ces personnes sont à risque d’utiliser des mesures radicales comme l’application d’eau </a:t>
            </a:r>
            <a:r>
              <a:rPr lang="fr-CA" sz="3000" dirty="0" err="1">
                <a:latin typeface="Calibri" panose="020F0502020204030204" pitchFamily="34" charset="0"/>
                <a:cs typeface="Calibri" panose="020F0502020204030204" pitchFamily="34" charset="0"/>
              </a:rPr>
              <a:t>javellisante</a:t>
            </a:r>
            <a:r>
              <a:rPr lang="fr-CA" sz="3000" dirty="0">
                <a:latin typeface="Calibri" panose="020F0502020204030204" pitchFamily="34" charset="0"/>
                <a:cs typeface="Calibri" panose="020F0502020204030204" pitchFamily="34" charset="0"/>
              </a:rPr>
              <a:t> directement sur la peau afin de contrer leur perception </a:t>
            </a:r>
            <a:r>
              <a:rPr lang="fr-CA" sz="2000" dirty="0">
                <a:latin typeface="Calibri" panose="020F0502020204030204" pitchFamily="34" charset="0"/>
                <a:cs typeface="Calibri" panose="020F0502020204030204" pitchFamily="34" charset="0"/>
              </a:rPr>
              <a:t>(</a:t>
            </a:r>
            <a:r>
              <a:rPr lang="fr-CA" sz="2000" dirty="0" err="1">
                <a:latin typeface="Calibri" panose="020F0502020204030204" pitchFamily="34" charset="0"/>
                <a:cs typeface="Calibri" panose="020F0502020204030204" pitchFamily="34" charset="0"/>
              </a:rPr>
              <a:t>Hinkle</a:t>
            </a:r>
            <a:r>
              <a:rPr lang="fr-CA" sz="2000" dirty="0">
                <a:latin typeface="Calibri" panose="020F0502020204030204" pitchFamily="34" charset="0"/>
                <a:cs typeface="Calibri" panose="020F0502020204030204" pitchFamily="34" charset="0"/>
              </a:rPr>
              <a:t>, 2011). </a:t>
            </a:r>
            <a:r>
              <a:rPr lang="fr-CA" sz="3000" dirty="0">
                <a:latin typeface="Calibri" panose="020F0502020204030204" pitchFamily="34" charset="0"/>
                <a:cs typeface="Calibri" panose="020F0502020204030204" pitchFamily="34" charset="0"/>
              </a:rPr>
              <a:t>À première vue, ces comportements peuvent être mal interprétés comme des actes de mutilation. Les coûts reliés à l’éradication des punaises de lit s’ajoutent au trauma sur la santé mentale qui peuvent varier de centaines à des milliers de dollars </a:t>
            </a:r>
            <a:r>
              <a:rPr lang="fr-CA" sz="2000" dirty="0">
                <a:latin typeface="Calibri" panose="020F0502020204030204" pitchFamily="34" charset="0"/>
                <a:cs typeface="Calibri" panose="020F0502020204030204" pitchFamily="34" charset="0"/>
              </a:rPr>
              <a:t>(</a:t>
            </a:r>
            <a:r>
              <a:rPr lang="fr-CA" sz="2000" dirty="0" err="1">
                <a:latin typeface="Calibri" panose="020F0502020204030204" pitchFamily="34" charset="0"/>
                <a:cs typeface="Calibri" panose="020F0502020204030204" pitchFamily="34" charset="0"/>
              </a:rPr>
              <a:t>Doggett</a:t>
            </a:r>
            <a:r>
              <a:rPr lang="fr-CA" sz="2000" dirty="0">
                <a:latin typeface="Calibri" panose="020F0502020204030204" pitchFamily="34" charset="0"/>
                <a:cs typeface="Calibri" panose="020F0502020204030204" pitchFamily="34" charset="0"/>
              </a:rPr>
              <a:t> &amp; Russell, 2009).</a:t>
            </a:r>
            <a:endParaRPr lang="fr-CA" sz="3000" dirty="0">
              <a:latin typeface="Calibri" panose="020F0502020204030204" pitchFamily="34" charset="0"/>
              <a:cs typeface="Calibri" panose="020F0502020204030204" pitchFamily="34" charset="0"/>
            </a:endParaRPr>
          </a:p>
          <a:p>
            <a:r>
              <a:rPr lang="fr-CA" sz="3000" dirty="0">
                <a:latin typeface="Calibri" panose="020F0502020204030204" pitchFamily="34" charset="0"/>
                <a:cs typeface="Calibri" panose="020F0502020204030204" pitchFamily="34" charset="0"/>
              </a:rPr>
              <a:t>Pour toutes ces raisons, bon nombre des personnes dans l’industrie de la santé considèrent		 les punaises de lit comme un problème de santé publique </a:t>
            </a:r>
            <a:r>
              <a:rPr lang="fr-CA" sz="2000" dirty="0">
                <a:latin typeface="Calibri" panose="020F0502020204030204" pitchFamily="34" charset="0"/>
                <a:cs typeface="Calibri" panose="020F0502020204030204" pitchFamily="34" charset="0"/>
              </a:rPr>
              <a:t>(Eddy &amp; Jones, 2011).</a:t>
            </a:r>
          </a:p>
        </p:txBody>
      </p:sp>
      <p:sp>
        <p:nvSpPr>
          <p:cNvPr id="9" name="ZoneTexte 8">
            <a:extLst>
              <a:ext uri="{FF2B5EF4-FFF2-40B4-BE49-F238E27FC236}">
                <a16:creationId xmlns:a16="http://schemas.microsoft.com/office/drawing/2014/main" id="{B3865B40-7195-FF4E-829A-C2C0B2025EDA}"/>
              </a:ext>
            </a:extLst>
          </p:cNvPr>
          <p:cNvSpPr txBox="1"/>
          <p:nvPr/>
        </p:nvSpPr>
        <p:spPr>
          <a:xfrm>
            <a:off x="28384000" y="28617436"/>
            <a:ext cx="14930394" cy="4247317"/>
          </a:xfrm>
          <a:prstGeom prst="rect">
            <a:avLst/>
          </a:prstGeom>
          <a:noFill/>
        </p:spPr>
        <p:txBody>
          <a:bodyPr wrap="square" rtlCol="0">
            <a:spAutoFit/>
          </a:bodyPr>
          <a:lstStyle/>
          <a:p>
            <a:r>
              <a:rPr lang="fr-CA" sz="3000" dirty="0"/>
              <a:t>Les effets sur la santé physique et mentale des personnes qui sont exposées de manière récurrente aux infestations de punaises de lit sont largement documentés. Pour agir efficacement, il faut d’abord le faire en amont- </a:t>
            </a:r>
            <a:r>
              <a:rPr lang="fr-FR" sz="3000" dirty="0"/>
              <a:t>améliorer les conditions de vie des personnes qui n’ont pas les ressources pour faire face aux infestations de punaises de lit. </a:t>
            </a:r>
            <a:endParaRPr lang="fr-CA" sz="3000" dirty="0"/>
          </a:p>
          <a:p>
            <a:r>
              <a:rPr lang="fr-FR" sz="3000" dirty="0"/>
              <a:t>Cette recherche préliminaire a permis d’établir les bases d’une collaboration intersectorielle et d’inclure les personnes qui ont vécu la problématique. Les objectifs sont de développer un protocole de prévention, de traitement et de soutien et de démontrer que l’investissement dans une action concertée est une source d’économie qui améliore la santé et le bien-être des populations touchées. </a:t>
            </a:r>
            <a:endParaRPr lang="fr-CA" sz="3000" dirty="0"/>
          </a:p>
        </p:txBody>
      </p:sp>
      <p:sp>
        <p:nvSpPr>
          <p:cNvPr id="11" name="TextBox 10">
            <a:extLst>
              <a:ext uri="{FF2B5EF4-FFF2-40B4-BE49-F238E27FC236}">
                <a16:creationId xmlns:a16="http://schemas.microsoft.com/office/drawing/2014/main" id="{FF2833F3-0445-41A1-8B10-97454F4B614D}"/>
              </a:ext>
            </a:extLst>
          </p:cNvPr>
          <p:cNvSpPr txBox="1"/>
          <p:nvPr/>
        </p:nvSpPr>
        <p:spPr>
          <a:xfrm>
            <a:off x="974900" y="26311195"/>
            <a:ext cx="10395537" cy="6340197"/>
          </a:xfrm>
          <a:prstGeom prst="rect">
            <a:avLst/>
          </a:prstGeom>
          <a:noFill/>
        </p:spPr>
        <p:txBody>
          <a:bodyPr wrap="square" rtlCol="0">
            <a:spAutoFit/>
          </a:bodyPr>
          <a:lstStyle/>
          <a:p>
            <a:r>
              <a:rPr lang="en-CA" sz="1400" dirty="0"/>
              <a:t>Ashcroft, R., </a:t>
            </a:r>
            <a:r>
              <a:rPr lang="en-CA" sz="1400" dirty="0" err="1"/>
              <a:t>Seko</a:t>
            </a:r>
            <a:r>
              <a:rPr lang="en-CA" sz="1400" dirty="0"/>
              <a:t>, Y., Chan, L., </a:t>
            </a:r>
            <a:r>
              <a:rPr lang="en-CA" sz="1400" dirty="0" err="1"/>
              <a:t>Dere</a:t>
            </a:r>
            <a:r>
              <a:rPr lang="en-CA" sz="1400" dirty="0"/>
              <a:t>, J., Kim, J., McKenzie, K., et al. (2015). The mental health impact of bed bug infestations: a scoping review. International Journal of Public Health, 60(7), 827-837.</a:t>
            </a:r>
          </a:p>
          <a:p>
            <a:r>
              <a:rPr lang="en-CA" sz="1400" dirty="0" err="1"/>
              <a:t>Aultman</a:t>
            </a:r>
            <a:r>
              <a:rPr lang="en-CA" sz="1400" dirty="0"/>
              <a:t>, J. M. (2013). Don't let the bedbugs bite: the </a:t>
            </a:r>
            <a:r>
              <a:rPr lang="en-CA" sz="1400" dirty="0" err="1"/>
              <a:t>Cimicidae</a:t>
            </a:r>
            <a:r>
              <a:rPr lang="en-CA" sz="1400" dirty="0"/>
              <a:t> debacle and the denial of healthcare and social justice. Medicine, Health Care &amp; Philosophy, 16(3), 417-427.</a:t>
            </a:r>
          </a:p>
          <a:p>
            <a:r>
              <a:rPr lang="fr-FR" sz="1400" dirty="0"/>
              <a:t>Chevalier, Jacques M., </a:t>
            </a:r>
            <a:r>
              <a:rPr lang="fr-FR" sz="1400" dirty="0" err="1"/>
              <a:t>Buckles</a:t>
            </a:r>
            <a:r>
              <a:rPr lang="fr-FR" sz="1400" dirty="0"/>
              <a:t>, Daniel J. et  Bourassa, M. (2013) Guide de la recherche-action, la planification et l’évaluation participatives, SAS2 Dialogue, Ottawa, Canada, p. 2</a:t>
            </a:r>
            <a:endParaRPr lang="en-CA" sz="1400" dirty="0"/>
          </a:p>
          <a:p>
            <a:r>
              <a:rPr lang="en-CA" sz="1400" dirty="0"/>
              <a:t>Cleary, J. C., &amp; Buchanan, J. D. (2004). Diagnosis and Management of Bedbugs: An Emerging U.S. Infestation. The Nurse Practitioner, 29(6), 46-48.</a:t>
            </a:r>
          </a:p>
          <a:p>
            <a:r>
              <a:rPr lang="en-CA" sz="1400" dirty="0"/>
              <a:t>Doggett, S. L., Dwyer, D. E., </a:t>
            </a:r>
            <a:r>
              <a:rPr lang="en-CA" sz="1400" dirty="0" err="1"/>
              <a:t>Peñas</a:t>
            </a:r>
            <a:r>
              <a:rPr lang="en-CA" sz="1400" dirty="0"/>
              <a:t>, P. F., &amp; Russell, R. C. (2012). Bed Bugs: Clinical Relevance and Control Options. Clinical Microbiology Reviews, 25(1), 164.</a:t>
            </a:r>
          </a:p>
          <a:p>
            <a:r>
              <a:rPr lang="en-CA" sz="1400" dirty="0"/>
              <a:t>Doggett, S. L., &amp; Russell, R. (2009). Bed bugs -- what the GP needs to know. </a:t>
            </a:r>
            <a:r>
              <a:rPr lang="fr-CA" sz="1400" dirty="0" err="1"/>
              <a:t>Australian</a:t>
            </a:r>
            <a:r>
              <a:rPr lang="fr-CA" sz="1400" dirty="0"/>
              <a:t> Family </a:t>
            </a:r>
            <a:r>
              <a:rPr lang="fr-CA" sz="1400" dirty="0" err="1"/>
              <a:t>Physician</a:t>
            </a:r>
            <a:r>
              <a:rPr lang="fr-CA" sz="1400" dirty="0"/>
              <a:t>, 38(11), 880-884.</a:t>
            </a:r>
            <a:endParaRPr lang="en-CA" sz="1400" dirty="0"/>
          </a:p>
          <a:p>
            <a:r>
              <a:rPr lang="fr-CA" sz="1400" dirty="0"/>
              <a:t>École thématique recherche action participative. (2019). La recherche participative au cœur des sciences en société. </a:t>
            </a:r>
            <a:r>
              <a:rPr lang="en-CA" sz="1400" dirty="0" err="1"/>
              <a:t>Tiré</a:t>
            </a:r>
            <a:r>
              <a:rPr lang="en-CA" sz="1400" dirty="0"/>
              <a:t> de https://ecolethematique.sciencesconf.org/</a:t>
            </a:r>
          </a:p>
          <a:p>
            <a:r>
              <a:rPr lang="en-CA" sz="1400" dirty="0"/>
              <a:t>Eddy, C., &amp; Jones, S. C. (2011). Bed Bugs, Public Health, and Social Justice: Part 2, an Opinion Survey. Journal of Environmental Health, 73(8), 15-17.</a:t>
            </a:r>
          </a:p>
          <a:p>
            <a:r>
              <a:rPr lang="en-CA" sz="1400" dirty="0"/>
              <a:t>Goddard. (2009). Multiple Feeding by the Common Bed Bug, </a:t>
            </a:r>
            <a:r>
              <a:rPr lang="en-CA" sz="1400" dirty="0" err="1"/>
              <a:t>Cimex</a:t>
            </a:r>
            <a:r>
              <a:rPr lang="en-CA" sz="1400" dirty="0"/>
              <a:t> </a:t>
            </a:r>
            <a:r>
              <a:rPr lang="en-CA" sz="1400" dirty="0" err="1"/>
              <a:t>lectularis</a:t>
            </a:r>
            <a:r>
              <a:rPr lang="en-CA" sz="1400" dirty="0"/>
              <a:t>, without Sensitization.</a:t>
            </a:r>
          </a:p>
          <a:p>
            <a:r>
              <a:rPr lang="en-CA" sz="1400" dirty="0"/>
              <a:t>Goddard, J., &amp; </a:t>
            </a:r>
            <a:r>
              <a:rPr lang="en-CA" sz="1400" dirty="0" err="1"/>
              <a:t>deShazo</a:t>
            </a:r>
            <a:r>
              <a:rPr lang="en-CA" sz="1400" dirty="0"/>
              <a:t>, R. (2009). Bed Bugs (</a:t>
            </a:r>
            <a:r>
              <a:rPr lang="en-CA" sz="1400" dirty="0" err="1"/>
              <a:t>Cimex</a:t>
            </a:r>
            <a:r>
              <a:rPr lang="en-CA" sz="1400" dirty="0"/>
              <a:t> </a:t>
            </a:r>
            <a:r>
              <a:rPr lang="en-CA" sz="1400" dirty="0" err="1"/>
              <a:t>lectularius</a:t>
            </a:r>
            <a:r>
              <a:rPr lang="en-CA" sz="1400" dirty="0"/>
              <a:t>) and Clinical Consequences of Their Bites. JAMA, 301(13), 1358-1366.</a:t>
            </a:r>
          </a:p>
          <a:p>
            <a:r>
              <a:rPr lang="en-CA" sz="1400" dirty="0"/>
              <a:t>Hinkle, N. (2011). Ekbom Syndrome: A Delusional Condition of “Bugs in the Skin”. Current Psychiatry Reports, 13(3), 178-186.</a:t>
            </a:r>
          </a:p>
          <a:p>
            <a:r>
              <a:rPr lang="en-US" sz="1400" dirty="0"/>
              <a:t>Kirby, S. L. (2006). </a:t>
            </a:r>
            <a:r>
              <a:rPr lang="en-US" sz="1400" i="1" dirty="0"/>
              <a:t>Experience research social change : methods beyond the mainstream</a:t>
            </a:r>
            <a:r>
              <a:rPr lang="en-US" sz="1400" dirty="0"/>
              <a:t> (2nd ed. ed.). </a:t>
            </a:r>
            <a:r>
              <a:rPr lang="en-CA" sz="1400" dirty="0"/>
              <a:t>Peterborough, Ont.: Peterborough, Ont. : Broadview Press, 2006.</a:t>
            </a:r>
          </a:p>
          <a:p>
            <a:r>
              <a:rPr lang="en-CA" sz="1400" dirty="0"/>
              <a:t>Pritchard, M. J., &amp; Hwang, S. W. (2009). Cases: Severe anemia from bedbugs. CMAJ: Canadian Medical Association Journal, 181(5), 287-288.</a:t>
            </a:r>
          </a:p>
          <a:p>
            <a:r>
              <a:rPr lang="en-CA" sz="1400" dirty="0"/>
              <a:t>Rossi, L., &amp; Jennings, S. (2010). Bed bugs: a public health problem in need of a collaborative solution. Journal of Environmental Health, 72(8), 34-35.</a:t>
            </a:r>
          </a:p>
          <a:p>
            <a:r>
              <a:rPr lang="en-CA" sz="1400" dirty="0" err="1"/>
              <a:t>Shindelar</a:t>
            </a:r>
            <a:r>
              <a:rPr lang="en-CA" sz="1400" dirty="0"/>
              <a:t>, A. K., &amp; </a:t>
            </a:r>
            <a:r>
              <a:rPr lang="en-CA" sz="1400" dirty="0" err="1"/>
              <a:t>Kells</a:t>
            </a:r>
            <a:r>
              <a:rPr lang="en-CA" sz="1400" dirty="0"/>
              <a:t>, S. A. (2017). The Let's Beat the Bug! Campaign--A Statewide Active Public Education Against Bed Bugs in Minnesota. Journal of Environmental Health, 79(7), 22-27.</a:t>
            </a:r>
          </a:p>
          <a:p>
            <a:r>
              <a:rPr lang="fr-CA" sz="1400" dirty="0" err="1"/>
              <a:t>Susser</a:t>
            </a:r>
            <a:r>
              <a:rPr lang="fr-CA" sz="1400" dirty="0"/>
              <a:t>, S. R., Perron, S., Fournier, M., Jacques, L., Denis, G., Tessier, F., et al. </a:t>
            </a:r>
            <a:r>
              <a:rPr lang="en-CA" sz="1400" dirty="0"/>
              <a:t>(2012). Mental health effects from urban bed bug infestation ( </a:t>
            </a:r>
            <a:r>
              <a:rPr lang="en-CA" sz="1400" dirty="0" err="1"/>
              <a:t>Cimex</a:t>
            </a:r>
            <a:r>
              <a:rPr lang="en-CA" sz="1400" dirty="0"/>
              <a:t> </a:t>
            </a:r>
            <a:r>
              <a:rPr lang="en-CA" sz="1400" dirty="0" err="1"/>
              <a:t>lectularius</a:t>
            </a:r>
            <a:r>
              <a:rPr lang="en-CA" sz="1400" dirty="0"/>
              <a:t> L.): a cross-sectional study. BMJ Open, 2(5).</a:t>
            </a:r>
          </a:p>
          <a:p>
            <a:r>
              <a:rPr lang="en-CA" sz="1400" dirty="0"/>
              <a:t>Wang, C., Singh, N., </a:t>
            </a:r>
            <a:r>
              <a:rPr lang="en-CA" sz="1400" dirty="0" err="1"/>
              <a:t>Zha</a:t>
            </a:r>
            <a:r>
              <a:rPr lang="en-CA" sz="1400" dirty="0"/>
              <a:t>, C., &amp; Cooper, R. (2016). Bed Bugs: Prevalence in Low-Income Communities, Resident’s Reactions, and 		Implementation of a Low-Cost Inspection Protocol. Journal of Medical Entomology, 53(3), 639-646.</a:t>
            </a:r>
          </a:p>
        </p:txBody>
      </p:sp>
      <p:sp>
        <p:nvSpPr>
          <p:cNvPr id="47" name="Callout: Down Arrow 41">
            <a:extLst>
              <a:ext uri="{FF2B5EF4-FFF2-40B4-BE49-F238E27FC236}">
                <a16:creationId xmlns:a16="http://schemas.microsoft.com/office/drawing/2014/main" id="{70FFE6A4-014B-FD48-AF5F-6807ADCA4F73}"/>
              </a:ext>
            </a:extLst>
          </p:cNvPr>
          <p:cNvSpPr/>
          <p:nvPr/>
        </p:nvSpPr>
        <p:spPr>
          <a:xfrm>
            <a:off x="19867253" y="20452871"/>
            <a:ext cx="7243916" cy="1893167"/>
          </a:xfrm>
          <a:prstGeom prst="downArrowCallout">
            <a:avLst>
              <a:gd name="adj1" fmla="val 38890"/>
              <a:gd name="adj2" fmla="val 33513"/>
              <a:gd name="adj3" fmla="val 9483"/>
              <a:gd name="adj4" fmla="val 87294"/>
            </a:avLst>
          </a:prstGeom>
          <a:solidFill>
            <a:srgbClr val="B7DA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8" name="TextBox 47">
            <a:extLst>
              <a:ext uri="{FF2B5EF4-FFF2-40B4-BE49-F238E27FC236}">
                <a16:creationId xmlns:a16="http://schemas.microsoft.com/office/drawing/2014/main" id="{6360CD63-F63B-4D78-9FF6-E1C2441E2809}"/>
              </a:ext>
            </a:extLst>
          </p:cNvPr>
          <p:cNvSpPr txBox="1"/>
          <p:nvPr/>
        </p:nvSpPr>
        <p:spPr>
          <a:xfrm>
            <a:off x="19981027" y="20453820"/>
            <a:ext cx="7100329" cy="1692771"/>
          </a:xfrm>
          <a:prstGeom prst="rect">
            <a:avLst/>
          </a:prstGeom>
          <a:noFill/>
        </p:spPr>
        <p:txBody>
          <a:bodyPr wrap="square" rtlCol="0">
            <a:spAutoFit/>
          </a:bodyPr>
          <a:lstStyle/>
          <a:p>
            <a:pPr algn="ctr"/>
            <a:r>
              <a:rPr lang="fr-CA" sz="2400" dirty="0">
                <a:latin typeface="Calibri" panose="020F0502020204030204" pitchFamily="34" charset="0"/>
                <a:ea typeface="Calibri" panose="020F0502020204030204" pitchFamily="34" charset="0"/>
                <a:cs typeface="Times New Roman" panose="02020603050405020304" pitchFamily="18" charset="0"/>
              </a:rPr>
              <a:t>Medline (</a:t>
            </a:r>
            <a:r>
              <a:rPr lang="fr-CA" sz="2400" dirty="0" err="1">
                <a:latin typeface="Calibri" panose="020F0502020204030204" pitchFamily="34" charset="0"/>
                <a:ea typeface="Calibri" panose="020F0502020204030204" pitchFamily="34" charset="0"/>
                <a:cs typeface="Times New Roman" panose="02020603050405020304" pitchFamily="18" charset="0"/>
              </a:rPr>
              <a:t>Ovid</a:t>
            </a:r>
            <a:r>
              <a:rPr lang="fr-CA" sz="2400" dirty="0">
                <a:latin typeface="Calibri" panose="020F0502020204030204" pitchFamily="34" charset="0"/>
                <a:ea typeface="Calibri" panose="020F0502020204030204" pitchFamily="34" charset="0"/>
                <a:cs typeface="Times New Roman" panose="02020603050405020304" pitchFamily="18" charset="0"/>
              </a:rPr>
              <a:t>)</a:t>
            </a:r>
          </a:p>
          <a:p>
            <a:pPr algn="ctr"/>
            <a:endParaRPr lang="fr-CA" sz="700" dirty="0">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Wingdings" panose="05000000000000000000" pitchFamily="2" charset="2"/>
              <a:buChar char="Ø"/>
            </a:pPr>
            <a:r>
              <a:rPr lang="fr-CA" sz="2400" dirty="0">
                <a:latin typeface="Calibri" panose="020F0502020204030204" pitchFamily="34" charset="0"/>
                <a:ea typeface="Calibri" panose="020F0502020204030204" pitchFamily="34" charset="0"/>
                <a:cs typeface="Times New Roman" panose="02020603050405020304" pitchFamily="18" charset="0"/>
              </a:rPr>
              <a:t>10 articles ont été retenus de 130 articles à la suite de la lecture du résumé et;</a:t>
            </a:r>
          </a:p>
          <a:p>
            <a:pPr marL="457200" indent="-457200">
              <a:buFont typeface="Wingdings" panose="05000000000000000000" pitchFamily="2" charset="2"/>
              <a:buChar char="Ø"/>
            </a:pPr>
            <a:r>
              <a:rPr lang="fr-CA" sz="2400" dirty="0">
                <a:latin typeface="Calibri" panose="020F0502020204030204" pitchFamily="34" charset="0"/>
                <a:ea typeface="Calibri" panose="020F0502020204030204" pitchFamily="34" charset="0"/>
                <a:cs typeface="Times New Roman" panose="02020603050405020304" pitchFamily="18" charset="0"/>
              </a:rPr>
              <a:t> 6 articles ont été retenus après la lecture complète.</a:t>
            </a:r>
            <a:endParaRPr lang="en-CA"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34702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816</TotalTime>
  <Words>2270</Words>
  <Application>Microsoft Macintosh PowerPoint</Application>
  <PresentationFormat>Personnalisé</PresentationFormat>
  <Paragraphs>73</Paragraphs>
  <Slides>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vt:i4>
      </vt:variant>
    </vt:vector>
  </HeadingPairs>
  <TitlesOfParts>
    <vt:vector size="7" baseType="lpstr">
      <vt:lpstr>Arial</vt:lpstr>
      <vt:lpstr>Calibri</vt:lpstr>
      <vt:lpstr>Calibri Light</vt:lpstr>
      <vt:lpstr>Times New Roman</vt:lpstr>
      <vt:lpstr>Wingdings</vt:lpstr>
      <vt:lpstr>Office Theme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Jolaine Lafrance</dc:creator>
  <cp:lastModifiedBy>Marguerite Soulière</cp:lastModifiedBy>
  <cp:revision>72</cp:revision>
  <dcterms:created xsi:type="dcterms:W3CDTF">2019-08-16T11:59:44Z</dcterms:created>
  <dcterms:modified xsi:type="dcterms:W3CDTF">2022-12-28T18:11:04Z</dcterms:modified>
</cp:coreProperties>
</file>